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384" r:id="rId2"/>
    <p:sldId id="259" r:id="rId3"/>
    <p:sldId id="260" r:id="rId4"/>
    <p:sldId id="287" r:id="rId5"/>
    <p:sldId id="398" r:id="rId6"/>
    <p:sldId id="397" r:id="rId7"/>
    <p:sldId id="270" r:id="rId8"/>
    <p:sldId id="262" r:id="rId9"/>
    <p:sldId id="275" r:id="rId10"/>
    <p:sldId id="428" r:id="rId11"/>
    <p:sldId id="269" r:id="rId12"/>
    <p:sldId id="279" r:id="rId13"/>
    <p:sldId id="281" r:id="rId14"/>
    <p:sldId id="283" r:id="rId15"/>
    <p:sldId id="306" r:id="rId16"/>
    <p:sldId id="291" r:id="rId17"/>
    <p:sldId id="294" r:id="rId18"/>
    <p:sldId id="295" r:id="rId19"/>
    <p:sldId id="298" r:id="rId20"/>
    <p:sldId id="299" r:id="rId21"/>
    <p:sldId id="302" r:id="rId22"/>
    <p:sldId id="307" r:id="rId23"/>
    <p:sldId id="308" r:id="rId24"/>
    <p:sldId id="310" r:id="rId25"/>
    <p:sldId id="410" r:id="rId26"/>
    <p:sldId id="411" r:id="rId27"/>
    <p:sldId id="413" r:id="rId28"/>
    <p:sldId id="412" r:id="rId29"/>
    <p:sldId id="414" r:id="rId30"/>
    <p:sldId id="417" r:id="rId31"/>
    <p:sldId id="415" r:id="rId32"/>
    <p:sldId id="41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87296" autoAdjust="0"/>
  </p:normalViewPr>
  <p:slideViewPr>
    <p:cSldViewPr snapToGrid="0">
      <p:cViewPr varScale="1">
        <p:scale>
          <a:sx n="72" d="100"/>
          <a:sy n="7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C0F56-2B71-4C12-81EE-5402467FC265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4BC7127-2A10-4501-8798-E075C6F52B07}">
      <dgm:prSet custT="1"/>
      <dgm:spPr/>
      <dgm:t>
        <a:bodyPr/>
        <a:lstStyle/>
        <a:p>
          <a:r>
            <a:rPr lang="en-US" sz="3600" dirty="0"/>
            <a:t>Designer Media Kits</a:t>
          </a:r>
        </a:p>
      </dgm:t>
    </dgm:pt>
    <dgm:pt modelId="{DD727D6E-961A-4F28-955A-2617EBFB3F76}" type="parTrans" cxnId="{E31AD8B1-C9FC-4270-B353-4227A1B17C3F}">
      <dgm:prSet/>
      <dgm:spPr/>
      <dgm:t>
        <a:bodyPr/>
        <a:lstStyle/>
        <a:p>
          <a:endParaRPr lang="en-US"/>
        </a:p>
      </dgm:t>
    </dgm:pt>
    <dgm:pt modelId="{37604686-5680-415C-A190-CDA8E5FDB14B}" type="sibTrans" cxnId="{E31AD8B1-C9FC-4270-B353-4227A1B17C3F}">
      <dgm:prSet/>
      <dgm:spPr/>
      <dgm:t>
        <a:bodyPr/>
        <a:lstStyle/>
        <a:p>
          <a:endParaRPr lang="en-US"/>
        </a:p>
      </dgm:t>
    </dgm:pt>
    <dgm:pt modelId="{2D0F5109-5066-4631-8B39-9B3553AE37CE}">
      <dgm:prSet custT="1"/>
      <dgm:spPr/>
      <dgm:t>
        <a:bodyPr/>
        <a:lstStyle/>
        <a:p>
          <a:r>
            <a:rPr lang="en-US" sz="3600" dirty="0"/>
            <a:t>Traditional Series </a:t>
          </a:r>
        </a:p>
      </dgm:t>
    </dgm:pt>
    <dgm:pt modelId="{6FA2C45A-924B-465C-B0D8-F3E75E69664B}" type="parTrans" cxnId="{722026E1-FB81-4EC4-A281-22616EDE1CF1}">
      <dgm:prSet/>
      <dgm:spPr/>
      <dgm:t>
        <a:bodyPr/>
        <a:lstStyle/>
        <a:p>
          <a:endParaRPr lang="en-US"/>
        </a:p>
      </dgm:t>
    </dgm:pt>
    <dgm:pt modelId="{950882F2-756C-426B-BF48-9A3067F241BF}" type="sibTrans" cxnId="{722026E1-FB81-4EC4-A281-22616EDE1CF1}">
      <dgm:prSet/>
      <dgm:spPr/>
      <dgm:t>
        <a:bodyPr/>
        <a:lstStyle/>
        <a:p>
          <a:endParaRPr lang="en-US"/>
        </a:p>
      </dgm:t>
    </dgm:pt>
    <dgm:pt modelId="{2103DE0D-0DF8-4D29-866C-431E5695B9E0}">
      <dgm:prSet custT="1"/>
      <dgm:spPr/>
      <dgm:t>
        <a:bodyPr/>
        <a:lstStyle/>
        <a:p>
          <a:r>
            <a:rPr lang="en-US" sz="3600" dirty="0" err="1"/>
            <a:t>Tru</a:t>
          </a:r>
          <a:r>
            <a:rPr lang="en-US" sz="3600" dirty="0"/>
            <a:t> View Series </a:t>
          </a:r>
        </a:p>
      </dgm:t>
    </dgm:pt>
    <dgm:pt modelId="{39005417-4520-4B00-A20D-766C1A88D4B4}" type="parTrans" cxnId="{B53D7690-2C1D-4DB1-8878-902E3DA6CE68}">
      <dgm:prSet/>
      <dgm:spPr/>
      <dgm:t>
        <a:bodyPr/>
        <a:lstStyle/>
        <a:p>
          <a:endParaRPr lang="en-US"/>
        </a:p>
      </dgm:t>
    </dgm:pt>
    <dgm:pt modelId="{8AC62138-B40F-411A-8405-D6DFF2882E2F}" type="sibTrans" cxnId="{B53D7690-2C1D-4DB1-8878-902E3DA6CE68}">
      <dgm:prSet/>
      <dgm:spPr/>
      <dgm:t>
        <a:bodyPr/>
        <a:lstStyle/>
        <a:p>
          <a:endParaRPr lang="en-US"/>
        </a:p>
      </dgm:t>
    </dgm:pt>
    <dgm:pt modelId="{E72F7680-0730-4BDA-B5BF-F385789A86E8}">
      <dgm:prSet custT="1"/>
      <dgm:spPr/>
      <dgm:t>
        <a:bodyPr/>
        <a:lstStyle/>
        <a:p>
          <a:r>
            <a:rPr lang="en-US" sz="3600" dirty="0"/>
            <a:t>Symmetry Series</a:t>
          </a:r>
        </a:p>
      </dgm:t>
    </dgm:pt>
    <dgm:pt modelId="{9E89DBEC-6B51-41D3-B233-FA9F0D1ACD7B}" type="parTrans" cxnId="{D588C229-7E41-44C3-B452-CA35E6427443}">
      <dgm:prSet/>
      <dgm:spPr/>
      <dgm:t>
        <a:bodyPr/>
        <a:lstStyle/>
        <a:p>
          <a:endParaRPr lang="en-US"/>
        </a:p>
      </dgm:t>
    </dgm:pt>
    <dgm:pt modelId="{D46951C1-7BBE-4B97-8B5F-AF7C426177EB}" type="sibTrans" cxnId="{D588C229-7E41-44C3-B452-CA35E6427443}">
      <dgm:prSet/>
      <dgm:spPr/>
      <dgm:t>
        <a:bodyPr/>
        <a:lstStyle/>
        <a:p>
          <a:endParaRPr lang="en-US"/>
        </a:p>
      </dgm:t>
    </dgm:pt>
    <dgm:pt modelId="{BDE07AFF-7850-4BF6-A974-1C9A9E46EA49}">
      <dgm:prSet custT="1"/>
      <dgm:spPr/>
      <dgm:t>
        <a:bodyPr/>
        <a:lstStyle/>
        <a:p>
          <a:endParaRPr lang="en-US" sz="3600" dirty="0"/>
        </a:p>
      </dgm:t>
    </dgm:pt>
    <dgm:pt modelId="{C0ABB322-F6C4-4998-98C5-F0B12E4F387D}" type="parTrans" cxnId="{2E23EB1A-3F35-4412-BDE0-C11CF00F9312}">
      <dgm:prSet/>
      <dgm:spPr/>
      <dgm:t>
        <a:bodyPr/>
        <a:lstStyle/>
        <a:p>
          <a:endParaRPr lang="en-CA"/>
        </a:p>
      </dgm:t>
    </dgm:pt>
    <dgm:pt modelId="{0041B59A-A1A5-4701-92F3-4BD2EBBE5135}" type="sibTrans" cxnId="{2E23EB1A-3F35-4412-BDE0-C11CF00F9312}">
      <dgm:prSet/>
      <dgm:spPr/>
      <dgm:t>
        <a:bodyPr/>
        <a:lstStyle/>
        <a:p>
          <a:endParaRPr lang="en-CA"/>
        </a:p>
      </dgm:t>
    </dgm:pt>
    <dgm:pt modelId="{7FF71305-1314-4137-818F-E9EDAD200DAF}">
      <dgm:prSet/>
      <dgm:spPr/>
      <dgm:t>
        <a:bodyPr/>
        <a:lstStyle/>
        <a:p>
          <a:endParaRPr lang="en-US" dirty="0"/>
        </a:p>
        <a:p>
          <a:r>
            <a:rPr lang="en-US" dirty="0"/>
            <a:t> </a:t>
          </a:r>
        </a:p>
      </dgm:t>
    </dgm:pt>
    <dgm:pt modelId="{B188D3F1-6DF3-479C-9B67-0D712D9D786D}" type="parTrans" cxnId="{2D70D8DD-734B-4987-B949-E1C45D1DEC72}">
      <dgm:prSet/>
      <dgm:spPr/>
      <dgm:t>
        <a:bodyPr/>
        <a:lstStyle/>
        <a:p>
          <a:endParaRPr lang="en-CA"/>
        </a:p>
      </dgm:t>
    </dgm:pt>
    <dgm:pt modelId="{212A4B32-36C0-4261-B32A-DDF579870D77}" type="sibTrans" cxnId="{2D70D8DD-734B-4987-B949-E1C45D1DEC72}">
      <dgm:prSet/>
      <dgm:spPr/>
      <dgm:t>
        <a:bodyPr/>
        <a:lstStyle/>
        <a:p>
          <a:endParaRPr lang="en-CA"/>
        </a:p>
      </dgm:t>
    </dgm:pt>
    <dgm:pt modelId="{B76E8D7C-0BA1-4DA9-AFD2-7648619EF9D4}" type="pres">
      <dgm:prSet presAssocID="{5BEC0F56-2B71-4C12-81EE-5402467FC265}" presName="vert0" presStyleCnt="0">
        <dgm:presLayoutVars>
          <dgm:dir/>
          <dgm:animOne val="branch"/>
          <dgm:animLvl val="lvl"/>
        </dgm:presLayoutVars>
      </dgm:prSet>
      <dgm:spPr/>
    </dgm:pt>
    <dgm:pt modelId="{EF4F7172-9AC4-4DB9-B40B-4DFA522D25E2}" type="pres">
      <dgm:prSet presAssocID="{04BC7127-2A10-4501-8798-E075C6F52B07}" presName="thickLine" presStyleLbl="alignNode1" presStyleIdx="0" presStyleCnt="6"/>
      <dgm:spPr/>
    </dgm:pt>
    <dgm:pt modelId="{81C7095C-0807-4E16-9697-95F720554349}" type="pres">
      <dgm:prSet presAssocID="{04BC7127-2A10-4501-8798-E075C6F52B07}" presName="horz1" presStyleCnt="0"/>
      <dgm:spPr/>
    </dgm:pt>
    <dgm:pt modelId="{A18C5E68-08DA-423D-B98E-399E1EEAB105}" type="pres">
      <dgm:prSet presAssocID="{04BC7127-2A10-4501-8798-E075C6F52B07}" presName="tx1" presStyleLbl="revTx" presStyleIdx="0" presStyleCnt="6"/>
      <dgm:spPr/>
    </dgm:pt>
    <dgm:pt modelId="{1BF1F49D-304A-4872-A758-C73D45790A94}" type="pres">
      <dgm:prSet presAssocID="{04BC7127-2A10-4501-8798-E075C6F52B07}" presName="vert1" presStyleCnt="0"/>
      <dgm:spPr/>
    </dgm:pt>
    <dgm:pt modelId="{9F2042BE-D2C2-4ECF-A10F-6CE5AD73D001}" type="pres">
      <dgm:prSet presAssocID="{2D0F5109-5066-4631-8B39-9B3553AE37CE}" presName="thickLine" presStyleLbl="alignNode1" presStyleIdx="1" presStyleCnt="6"/>
      <dgm:spPr/>
    </dgm:pt>
    <dgm:pt modelId="{B5B04E56-BE8C-4651-9823-4AB584EB45C9}" type="pres">
      <dgm:prSet presAssocID="{2D0F5109-5066-4631-8B39-9B3553AE37CE}" presName="horz1" presStyleCnt="0"/>
      <dgm:spPr/>
    </dgm:pt>
    <dgm:pt modelId="{559F8A12-D4FD-44F9-A834-61BC6C80677D}" type="pres">
      <dgm:prSet presAssocID="{2D0F5109-5066-4631-8B39-9B3553AE37CE}" presName="tx1" presStyleLbl="revTx" presStyleIdx="1" presStyleCnt="6"/>
      <dgm:spPr/>
    </dgm:pt>
    <dgm:pt modelId="{007B1E5D-4A4B-422E-B72E-0E11C40D9650}" type="pres">
      <dgm:prSet presAssocID="{2D0F5109-5066-4631-8B39-9B3553AE37CE}" presName="vert1" presStyleCnt="0"/>
      <dgm:spPr/>
    </dgm:pt>
    <dgm:pt modelId="{8CF26492-5356-4BFE-9506-B893FA91CCD8}" type="pres">
      <dgm:prSet presAssocID="{2103DE0D-0DF8-4D29-866C-431E5695B9E0}" presName="thickLine" presStyleLbl="alignNode1" presStyleIdx="2" presStyleCnt="6"/>
      <dgm:spPr/>
    </dgm:pt>
    <dgm:pt modelId="{853D951B-7CF2-47DC-91A7-D3B04192C380}" type="pres">
      <dgm:prSet presAssocID="{2103DE0D-0DF8-4D29-866C-431E5695B9E0}" presName="horz1" presStyleCnt="0"/>
      <dgm:spPr/>
    </dgm:pt>
    <dgm:pt modelId="{618BBD4F-7A4E-4D69-9592-EBD4C62A5E31}" type="pres">
      <dgm:prSet presAssocID="{2103DE0D-0DF8-4D29-866C-431E5695B9E0}" presName="tx1" presStyleLbl="revTx" presStyleIdx="2" presStyleCnt="6"/>
      <dgm:spPr/>
    </dgm:pt>
    <dgm:pt modelId="{20A13ABB-BA98-467D-ACE6-D6885F3DAC2A}" type="pres">
      <dgm:prSet presAssocID="{2103DE0D-0DF8-4D29-866C-431E5695B9E0}" presName="vert1" presStyleCnt="0"/>
      <dgm:spPr/>
    </dgm:pt>
    <dgm:pt modelId="{9CD1473E-F563-4857-807A-EE38E4468808}" type="pres">
      <dgm:prSet presAssocID="{E72F7680-0730-4BDA-B5BF-F385789A86E8}" presName="thickLine" presStyleLbl="alignNode1" presStyleIdx="3" presStyleCnt="6"/>
      <dgm:spPr/>
    </dgm:pt>
    <dgm:pt modelId="{80E25AC5-647B-4BE6-B8A4-358751E7BD77}" type="pres">
      <dgm:prSet presAssocID="{E72F7680-0730-4BDA-B5BF-F385789A86E8}" presName="horz1" presStyleCnt="0"/>
      <dgm:spPr/>
    </dgm:pt>
    <dgm:pt modelId="{0D67982E-10CD-4924-90EA-1A37CED84A3F}" type="pres">
      <dgm:prSet presAssocID="{E72F7680-0730-4BDA-B5BF-F385789A86E8}" presName="tx1" presStyleLbl="revTx" presStyleIdx="3" presStyleCnt="6"/>
      <dgm:spPr/>
    </dgm:pt>
    <dgm:pt modelId="{8D892E20-8A1C-4FDD-B1BA-47F0D13F3D29}" type="pres">
      <dgm:prSet presAssocID="{E72F7680-0730-4BDA-B5BF-F385789A86E8}" presName="vert1" presStyleCnt="0"/>
      <dgm:spPr/>
    </dgm:pt>
    <dgm:pt modelId="{D8C14040-30C5-480F-9B01-3C2F5534A869}" type="pres">
      <dgm:prSet presAssocID="{BDE07AFF-7850-4BF6-A974-1C9A9E46EA49}" presName="thickLine" presStyleLbl="alignNode1" presStyleIdx="4" presStyleCnt="6"/>
      <dgm:spPr/>
    </dgm:pt>
    <dgm:pt modelId="{90DCCBF3-305B-4B96-B9FD-D8356CFF388E}" type="pres">
      <dgm:prSet presAssocID="{BDE07AFF-7850-4BF6-A974-1C9A9E46EA49}" presName="horz1" presStyleCnt="0"/>
      <dgm:spPr/>
    </dgm:pt>
    <dgm:pt modelId="{EBDE8A19-14A8-4F8F-BEE5-E2B72243774E}" type="pres">
      <dgm:prSet presAssocID="{BDE07AFF-7850-4BF6-A974-1C9A9E46EA49}" presName="tx1" presStyleLbl="revTx" presStyleIdx="4" presStyleCnt="6"/>
      <dgm:spPr/>
    </dgm:pt>
    <dgm:pt modelId="{4A88C628-B1C0-4E04-9874-FE50C7DDD092}" type="pres">
      <dgm:prSet presAssocID="{BDE07AFF-7850-4BF6-A974-1C9A9E46EA49}" presName="vert1" presStyleCnt="0"/>
      <dgm:spPr/>
    </dgm:pt>
    <dgm:pt modelId="{2CE27E9C-513C-4A0E-80F9-E8DDA5760230}" type="pres">
      <dgm:prSet presAssocID="{7FF71305-1314-4137-818F-E9EDAD200DAF}" presName="thickLine" presStyleLbl="alignNode1" presStyleIdx="5" presStyleCnt="6"/>
      <dgm:spPr/>
    </dgm:pt>
    <dgm:pt modelId="{BCEB1319-70D8-448C-BBB0-D9B1E75B9F42}" type="pres">
      <dgm:prSet presAssocID="{7FF71305-1314-4137-818F-E9EDAD200DAF}" presName="horz1" presStyleCnt="0"/>
      <dgm:spPr/>
    </dgm:pt>
    <dgm:pt modelId="{22021DA7-DC30-46C2-B343-6C3B22D84474}" type="pres">
      <dgm:prSet presAssocID="{7FF71305-1314-4137-818F-E9EDAD200DAF}" presName="tx1" presStyleLbl="revTx" presStyleIdx="5" presStyleCnt="6"/>
      <dgm:spPr/>
    </dgm:pt>
    <dgm:pt modelId="{9FA3D51A-2A26-45A0-90E9-1A993D8D8554}" type="pres">
      <dgm:prSet presAssocID="{7FF71305-1314-4137-818F-E9EDAD200DAF}" presName="vert1" presStyleCnt="0"/>
      <dgm:spPr/>
    </dgm:pt>
  </dgm:ptLst>
  <dgm:cxnLst>
    <dgm:cxn modelId="{2E23EB1A-3F35-4412-BDE0-C11CF00F9312}" srcId="{5BEC0F56-2B71-4C12-81EE-5402467FC265}" destId="{BDE07AFF-7850-4BF6-A974-1C9A9E46EA49}" srcOrd="4" destOrd="0" parTransId="{C0ABB322-F6C4-4998-98C5-F0B12E4F387D}" sibTransId="{0041B59A-A1A5-4701-92F3-4BD2EBBE5135}"/>
    <dgm:cxn modelId="{D588C229-7E41-44C3-B452-CA35E6427443}" srcId="{5BEC0F56-2B71-4C12-81EE-5402467FC265}" destId="{E72F7680-0730-4BDA-B5BF-F385789A86E8}" srcOrd="3" destOrd="0" parTransId="{9E89DBEC-6B51-41D3-B233-FA9F0D1ACD7B}" sibTransId="{D46951C1-7BBE-4B97-8B5F-AF7C426177EB}"/>
    <dgm:cxn modelId="{AF7EDE39-7ABD-4571-815E-5486A98623DC}" type="presOf" srcId="{04BC7127-2A10-4501-8798-E075C6F52B07}" destId="{A18C5E68-08DA-423D-B98E-399E1EEAB105}" srcOrd="0" destOrd="0" presId="urn:microsoft.com/office/officeart/2008/layout/LinedList"/>
    <dgm:cxn modelId="{679FC466-CB0C-43D8-A3CF-C747A91236AD}" type="presOf" srcId="{2103DE0D-0DF8-4D29-866C-431E5695B9E0}" destId="{618BBD4F-7A4E-4D69-9592-EBD4C62A5E31}" srcOrd="0" destOrd="0" presId="urn:microsoft.com/office/officeart/2008/layout/LinedList"/>
    <dgm:cxn modelId="{12E32469-1FFE-4582-A289-92B34CC4989D}" type="presOf" srcId="{5BEC0F56-2B71-4C12-81EE-5402467FC265}" destId="{B76E8D7C-0BA1-4DA9-AFD2-7648619EF9D4}" srcOrd="0" destOrd="0" presId="urn:microsoft.com/office/officeart/2008/layout/LinedList"/>
    <dgm:cxn modelId="{D12D427C-81C7-4D25-9596-558F16505D61}" type="presOf" srcId="{BDE07AFF-7850-4BF6-A974-1C9A9E46EA49}" destId="{EBDE8A19-14A8-4F8F-BEE5-E2B72243774E}" srcOrd="0" destOrd="0" presId="urn:microsoft.com/office/officeart/2008/layout/LinedList"/>
    <dgm:cxn modelId="{BC816E85-E210-4E72-98A1-126AB1C3FD71}" type="presOf" srcId="{2D0F5109-5066-4631-8B39-9B3553AE37CE}" destId="{559F8A12-D4FD-44F9-A834-61BC6C80677D}" srcOrd="0" destOrd="0" presId="urn:microsoft.com/office/officeart/2008/layout/LinedList"/>
    <dgm:cxn modelId="{B53D7690-2C1D-4DB1-8878-902E3DA6CE68}" srcId="{5BEC0F56-2B71-4C12-81EE-5402467FC265}" destId="{2103DE0D-0DF8-4D29-866C-431E5695B9E0}" srcOrd="2" destOrd="0" parTransId="{39005417-4520-4B00-A20D-766C1A88D4B4}" sibTransId="{8AC62138-B40F-411A-8405-D6DFF2882E2F}"/>
    <dgm:cxn modelId="{61757EAB-C84B-498A-8DF3-9032B0E31903}" type="presOf" srcId="{E72F7680-0730-4BDA-B5BF-F385789A86E8}" destId="{0D67982E-10CD-4924-90EA-1A37CED84A3F}" srcOrd="0" destOrd="0" presId="urn:microsoft.com/office/officeart/2008/layout/LinedList"/>
    <dgm:cxn modelId="{E31AD8B1-C9FC-4270-B353-4227A1B17C3F}" srcId="{5BEC0F56-2B71-4C12-81EE-5402467FC265}" destId="{04BC7127-2A10-4501-8798-E075C6F52B07}" srcOrd="0" destOrd="0" parTransId="{DD727D6E-961A-4F28-955A-2617EBFB3F76}" sibTransId="{37604686-5680-415C-A190-CDA8E5FDB14B}"/>
    <dgm:cxn modelId="{2D70D8DD-734B-4987-B949-E1C45D1DEC72}" srcId="{5BEC0F56-2B71-4C12-81EE-5402467FC265}" destId="{7FF71305-1314-4137-818F-E9EDAD200DAF}" srcOrd="5" destOrd="0" parTransId="{B188D3F1-6DF3-479C-9B67-0D712D9D786D}" sibTransId="{212A4B32-36C0-4261-B32A-DDF579870D77}"/>
    <dgm:cxn modelId="{722026E1-FB81-4EC4-A281-22616EDE1CF1}" srcId="{5BEC0F56-2B71-4C12-81EE-5402467FC265}" destId="{2D0F5109-5066-4631-8B39-9B3553AE37CE}" srcOrd="1" destOrd="0" parTransId="{6FA2C45A-924B-465C-B0D8-F3E75E69664B}" sibTransId="{950882F2-756C-426B-BF48-9A3067F241BF}"/>
    <dgm:cxn modelId="{228B97FB-C0CE-4CD1-B198-316E1832BF67}" type="presOf" srcId="{7FF71305-1314-4137-818F-E9EDAD200DAF}" destId="{22021DA7-DC30-46C2-B343-6C3B22D84474}" srcOrd="0" destOrd="0" presId="urn:microsoft.com/office/officeart/2008/layout/LinedList"/>
    <dgm:cxn modelId="{F9D3B848-8239-443F-818C-8AF295F0AEE7}" type="presParOf" srcId="{B76E8D7C-0BA1-4DA9-AFD2-7648619EF9D4}" destId="{EF4F7172-9AC4-4DB9-B40B-4DFA522D25E2}" srcOrd="0" destOrd="0" presId="urn:microsoft.com/office/officeart/2008/layout/LinedList"/>
    <dgm:cxn modelId="{1C983999-D26A-4041-A112-AFE46AD39153}" type="presParOf" srcId="{B76E8D7C-0BA1-4DA9-AFD2-7648619EF9D4}" destId="{81C7095C-0807-4E16-9697-95F720554349}" srcOrd="1" destOrd="0" presId="urn:microsoft.com/office/officeart/2008/layout/LinedList"/>
    <dgm:cxn modelId="{E2AB1F87-EAFB-4C3E-88E6-5BF3176FABA7}" type="presParOf" srcId="{81C7095C-0807-4E16-9697-95F720554349}" destId="{A18C5E68-08DA-423D-B98E-399E1EEAB105}" srcOrd="0" destOrd="0" presId="urn:microsoft.com/office/officeart/2008/layout/LinedList"/>
    <dgm:cxn modelId="{7BE6C468-E72B-4D9F-A513-4844A7864CE2}" type="presParOf" srcId="{81C7095C-0807-4E16-9697-95F720554349}" destId="{1BF1F49D-304A-4872-A758-C73D45790A94}" srcOrd="1" destOrd="0" presId="urn:microsoft.com/office/officeart/2008/layout/LinedList"/>
    <dgm:cxn modelId="{CE867D9E-6B41-4CCC-BE7D-9DE5C865E522}" type="presParOf" srcId="{B76E8D7C-0BA1-4DA9-AFD2-7648619EF9D4}" destId="{9F2042BE-D2C2-4ECF-A10F-6CE5AD73D001}" srcOrd="2" destOrd="0" presId="urn:microsoft.com/office/officeart/2008/layout/LinedList"/>
    <dgm:cxn modelId="{4BFFB5AF-B889-4A1D-BE40-915062BA3B75}" type="presParOf" srcId="{B76E8D7C-0BA1-4DA9-AFD2-7648619EF9D4}" destId="{B5B04E56-BE8C-4651-9823-4AB584EB45C9}" srcOrd="3" destOrd="0" presId="urn:microsoft.com/office/officeart/2008/layout/LinedList"/>
    <dgm:cxn modelId="{B037156C-5C8D-4AAC-BA6C-530F329C6277}" type="presParOf" srcId="{B5B04E56-BE8C-4651-9823-4AB584EB45C9}" destId="{559F8A12-D4FD-44F9-A834-61BC6C80677D}" srcOrd="0" destOrd="0" presId="urn:microsoft.com/office/officeart/2008/layout/LinedList"/>
    <dgm:cxn modelId="{847E1C49-0AB1-4081-B07C-864F1E4D7737}" type="presParOf" srcId="{B5B04E56-BE8C-4651-9823-4AB584EB45C9}" destId="{007B1E5D-4A4B-422E-B72E-0E11C40D9650}" srcOrd="1" destOrd="0" presId="urn:microsoft.com/office/officeart/2008/layout/LinedList"/>
    <dgm:cxn modelId="{086AD1B0-A3DF-4A8A-A088-281D6C551706}" type="presParOf" srcId="{B76E8D7C-0BA1-4DA9-AFD2-7648619EF9D4}" destId="{8CF26492-5356-4BFE-9506-B893FA91CCD8}" srcOrd="4" destOrd="0" presId="urn:microsoft.com/office/officeart/2008/layout/LinedList"/>
    <dgm:cxn modelId="{FF5A884B-72B8-4494-B3CD-1A6579F1D7BC}" type="presParOf" srcId="{B76E8D7C-0BA1-4DA9-AFD2-7648619EF9D4}" destId="{853D951B-7CF2-47DC-91A7-D3B04192C380}" srcOrd="5" destOrd="0" presId="urn:microsoft.com/office/officeart/2008/layout/LinedList"/>
    <dgm:cxn modelId="{44D7E353-A851-4F8C-81C9-DD38C8EDFBDE}" type="presParOf" srcId="{853D951B-7CF2-47DC-91A7-D3B04192C380}" destId="{618BBD4F-7A4E-4D69-9592-EBD4C62A5E31}" srcOrd="0" destOrd="0" presId="urn:microsoft.com/office/officeart/2008/layout/LinedList"/>
    <dgm:cxn modelId="{E01BC0FB-9847-4951-BE25-240230D2BB8D}" type="presParOf" srcId="{853D951B-7CF2-47DC-91A7-D3B04192C380}" destId="{20A13ABB-BA98-467D-ACE6-D6885F3DAC2A}" srcOrd="1" destOrd="0" presId="urn:microsoft.com/office/officeart/2008/layout/LinedList"/>
    <dgm:cxn modelId="{B0C5C5DD-D222-404F-8BCE-867C2B10C555}" type="presParOf" srcId="{B76E8D7C-0BA1-4DA9-AFD2-7648619EF9D4}" destId="{9CD1473E-F563-4857-807A-EE38E4468808}" srcOrd="6" destOrd="0" presId="urn:microsoft.com/office/officeart/2008/layout/LinedList"/>
    <dgm:cxn modelId="{5D951B46-05DB-443C-BE84-36A092A56D1A}" type="presParOf" srcId="{B76E8D7C-0BA1-4DA9-AFD2-7648619EF9D4}" destId="{80E25AC5-647B-4BE6-B8A4-358751E7BD77}" srcOrd="7" destOrd="0" presId="urn:microsoft.com/office/officeart/2008/layout/LinedList"/>
    <dgm:cxn modelId="{AEEF5AAD-7119-45EF-A823-A731B3AE0B2C}" type="presParOf" srcId="{80E25AC5-647B-4BE6-B8A4-358751E7BD77}" destId="{0D67982E-10CD-4924-90EA-1A37CED84A3F}" srcOrd="0" destOrd="0" presId="urn:microsoft.com/office/officeart/2008/layout/LinedList"/>
    <dgm:cxn modelId="{468972A7-1DE2-416A-A633-82FB6E4A2A64}" type="presParOf" srcId="{80E25AC5-647B-4BE6-B8A4-358751E7BD77}" destId="{8D892E20-8A1C-4FDD-B1BA-47F0D13F3D29}" srcOrd="1" destOrd="0" presId="urn:microsoft.com/office/officeart/2008/layout/LinedList"/>
    <dgm:cxn modelId="{B5B7432E-B756-4F76-A2BA-CABBA56D90F3}" type="presParOf" srcId="{B76E8D7C-0BA1-4DA9-AFD2-7648619EF9D4}" destId="{D8C14040-30C5-480F-9B01-3C2F5534A869}" srcOrd="8" destOrd="0" presId="urn:microsoft.com/office/officeart/2008/layout/LinedList"/>
    <dgm:cxn modelId="{98AB3C1A-F37C-4E06-B541-CB50625D980B}" type="presParOf" srcId="{B76E8D7C-0BA1-4DA9-AFD2-7648619EF9D4}" destId="{90DCCBF3-305B-4B96-B9FD-D8356CFF388E}" srcOrd="9" destOrd="0" presId="urn:microsoft.com/office/officeart/2008/layout/LinedList"/>
    <dgm:cxn modelId="{1619AEA0-7173-4116-B9DF-AE091A106CD6}" type="presParOf" srcId="{90DCCBF3-305B-4B96-B9FD-D8356CFF388E}" destId="{EBDE8A19-14A8-4F8F-BEE5-E2B72243774E}" srcOrd="0" destOrd="0" presId="urn:microsoft.com/office/officeart/2008/layout/LinedList"/>
    <dgm:cxn modelId="{0B649F2A-D3CC-4149-BABE-779856AB51D2}" type="presParOf" srcId="{90DCCBF3-305B-4B96-B9FD-D8356CFF388E}" destId="{4A88C628-B1C0-4E04-9874-FE50C7DDD092}" srcOrd="1" destOrd="0" presId="urn:microsoft.com/office/officeart/2008/layout/LinedList"/>
    <dgm:cxn modelId="{EECD3AD9-0530-4E83-A199-F694969C9DB1}" type="presParOf" srcId="{B76E8D7C-0BA1-4DA9-AFD2-7648619EF9D4}" destId="{2CE27E9C-513C-4A0E-80F9-E8DDA5760230}" srcOrd="10" destOrd="0" presId="urn:microsoft.com/office/officeart/2008/layout/LinedList"/>
    <dgm:cxn modelId="{49756362-C453-4E4D-86F8-5420D18EE389}" type="presParOf" srcId="{B76E8D7C-0BA1-4DA9-AFD2-7648619EF9D4}" destId="{BCEB1319-70D8-448C-BBB0-D9B1E75B9F42}" srcOrd="11" destOrd="0" presId="urn:microsoft.com/office/officeart/2008/layout/LinedList"/>
    <dgm:cxn modelId="{9F3B23FE-906F-4B1C-9FC4-52B1FFC19738}" type="presParOf" srcId="{BCEB1319-70D8-448C-BBB0-D9B1E75B9F42}" destId="{22021DA7-DC30-46C2-B343-6C3B22D84474}" srcOrd="0" destOrd="0" presId="urn:microsoft.com/office/officeart/2008/layout/LinedList"/>
    <dgm:cxn modelId="{0EF6A6F5-ED40-4370-8B00-CD8426FEF20D}" type="presParOf" srcId="{BCEB1319-70D8-448C-BBB0-D9B1E75B9F42}" destId="{9FA3D51A-2A26-45A0-90E9-1A993D8D85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F7172-9AC4-4DB9-B40B-4DFA522D25E2}">
      <dsp:nvSpPr>
        <dsp:cNvPr id="0" name=""/>
        <dsp:cNvSpPr/>
      </dsp:nvSpPr>
      <dsp:spPr>
        <a:xfrm>
          <a:off x="0" y="2264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C5E68-08DA-423D-B98E-399E1EEAB105}">
      <dsp:nvSpPr>
        <dsp:cNvPr id="0" name=""/>
        <dsp:cNvSpPr/>
      </dsp:nvSpPr>
      <dsp:spPr>
        <a:xfrm>
          <a:off x="0" y="2264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Designer Media Kits</a:t>
          </a:r>
        </a:p>
      </dsp:txBody>
      <dsp:txXfrm>
        <a:off x="0" y="2264"/>
        <a:ext cx="5913437" cy="772093"/>
      </dsp:txXfrm>
    </dsp:sp>
    <dsp:sp modelId="{9F2042BE-D2C2-4ECF-A10F-6CE5AD73D001}">
      <dsp:nvSpPr>
        <dsp:cNvPr id="0" name=""/>
        <dsp:cNvSpPr/>
      </dsp:nvSpPr>
      <dsp:spPr>
        <a:xfrm>
          <a:off x="0" y="774357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678595"/>
                <a:satOff val="2237"/>
                <a:lumOff val="2392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678595"/>
                <a:satOff val="2237"/>
                <a:lumOff val="2392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678595"/>
                <a:satOff val="2237"/>
                <a:lumOff val="2392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678595"/>
              <a:satOff val="2237"/>
              <a:lumOff val="2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9F8A12-D4FD-44F9-A834-61BC6C80677D}">
      <dsp:nvSpPr>
        <dsp:cNvPr id="0" name=""/>
        <dsp:cNvSpPr/>
      </dsp:nvSpPr>
      <dsp:spPr>
        <a:xfrm>
          <a:off x="0" y="774357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Traditional Series </a:t>
          </a:r>
        </a:p>
      </dsp:txBody>
      <dsp:txXfrm>
        <a:off x="0" y="774357"/>
        <a:ext cx="5913437" cy="772093"/>
      </dsp:txXfrm>
    </dsp:sp>
    <dsp:sp modelId="{8CF26492-5356-4BFE-9506-B893FA91CCD8}">
      <dsp:nvSpPr>
        <dsp:cNvPr id="0" name=""/>
        <dsp:cNvSpPr/>
      </dsp:nvSpPr>
      <dsp:spPr>
        <a:xfrm>
          <a:off x="0" y="154645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1357190"/>
                <a:satOff val="4474"/>
                <a:lumOff val="478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357190"/>
                <a:satOff val="4474"/>
                <a:lumOff val="478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357190"/>
                <a:satOff val="4474"/>
                <a:lumOff val="478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357190"/>
              <a:satOff val="4474"/>
              <a:lumOff val="47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8BBD4F-7A4E-4D69-9592-EBD4C62A5E31}">
      <dsp:nvSpPr>
        <dsp:cNvPr id="0" name=""/>
        <dsp:cNvSpPr/>
      </dsp:nvSpPr>
      <dsp:spPr>
        <a:xfrm>
          <a:off x="0" y="1546450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Tru</a:t>
          </a:r>
          <a:r>
            <a:rPr lang="en-US" sz="3600" kern="1200" dirty="0"/>
            <a:t> View Series </a:t>
          </a:r>
        </a:p>
      </dsp:txBody>
      <dsp:txXfrm>
        <a:off x="0" y="1546450"/>
        <a:ext cx="5913437" cy="772093"/>
      </dsp:txXfrm>
    </dsp:sp>
    <dsp:sp modelId="{9CD1473E-F563-4857-807A-EE38E4468808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2035785"/>
                <a:satOff val="6711"/>
                <a:lumOff val="717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035785"/>
                <a:satOff val="6711"/>
                <a:lumOff val="717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035785"/>
                <a:satOff val="6711"/>
                <a:lumOff val="717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035785"/>
              <a:satOff val="6711"/>
              <a:lumOff val="7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7982E-10CD-4924-90EA-1A37CED84A3F}">
      <dsp:nvSpPr>
        <dsp:cNvPr id="0" name=""/>
        <dsp:cNvSpPr/>
      </dsp:nvSpPr>
      <dsp:spPr>
        <a:xfrm>
          <a:off x="0" y="2318544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Symmetry Series</a:t>
          </a:r>
        </a:p>
      </dsp:txBody>
      <dsp:txXfrm>
        <a:off x="0" y="2318544"/>
        <a:ext cx="5913437" cy="772093"/>
      </dsp:txXfrm>
    </dsp:sp>
    <dsp:sp modelId="{D8C14040-30C5-480F-9B01-3C2F5534A869}">
      <dsp:nvSpPr>
        <dsp:cNvPr id="0" name=""/>
        <dsp:cNvSpPr/>
      </dsp:nvSpPr>
      <dsp:spPr>
        <a:xfrm>
          <a:off x="0" y="3090637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2714380"/>
                <a:satOff val="8948"/>
                <a:lumOff val="9569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714380"/>
                <a:satOff val="8948"/>
                <a:lumOff val="9569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714380"/>
                <a:satOff val="8948"/>
                <a:lumOff val="9569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714380"/>
              <a:satOff val="8948"/>
              <a:lumOff val="9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DE8A19-14A8-4F8F-BEE5-E2B72243774E}">
      <dsp:nvSpPr>
        <dsp:cNvPr id="0" name=""/>
        <dsp:cNvSpPr/>
      </dsp:nvSpPr>
      <dsp:spPr>
        <a:xfrm>
          <a:off x="0" y="3090637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0" y="3090637"/>
        <a:ext cx="5913437" cy="772093"/>
      </dsp:txXfrm>
    </dsp:sp>
    <dsp:sp modelId="{2CE27E9C-513C-4A0E-80F9-E8DDA5760230}">
      <dsp:nvSpPr>
        <dsp:cNvPr id="0" name=""/>
        <dsp:cNvSpPr/>
      </dsp:nvSpPr>
      <dsp:spPr>
        <a:xfrm>
          <a:off x="0" y="386273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392975"/>
              <a:satOff val="11185"/>
              <a:lumOff val="1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021DA7-DC30-46C2-B343-6C3B22D84474}">
      <dsp:nvSpPr>
        <dsp:cNvPr id="0" name=""/>
        <dsp:cNvSpPr/>
      </dsp:nvSpPr>
      <dsp:spPr>
        <a:xfrm>
          <a:off x="0" y="3862730"/>
          <a:ext cx="5913437" cy="77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</a:t>
          </a:r>
        </a:p>
      </dsp:txBody>
      <dsp:txXfrm>
        <a:off x="0" y="3862730"/>
        <a:ext cx="5913437" cy="772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08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7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4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4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5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4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1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7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7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4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11B36F-6B74-44E1-8812-0474718D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" y="-87923"/>
            <a:ext cx="10418886" cy="6945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4884E4-5793-4C7C-BFB9-1FDDC9B3E326}"/>
              </a:ext>
            </a:extLst>
          </p:cNvPr>
          <p:cNvSpPr/>
          <p:nvPr/>
        </p:nvSpPr>
        <p:spPr>
          <a:xfrm>
            <a:off x="1524000" y="-87923"/>
            <a:ext cx="9144001" cy="704263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F07ED-4884-43B5-AEAF-4255E738025E}"/>
              </a:ext>
            </a:extLst>
          </p:cNvPr>
          <p:cNvSpPr/>
          <p:nvPr/>
        </p:nvSpPr>
        <p:spPr>
          <a:xfrm>
            <a:off x="2294967" y="2532186"/>
            <a:ext cx="7637929" cy="1468315"/>
          </a:xfrm>
          <a:prstGeom prst="rect">
            <a:avLst/>
          </a:prstGeom>
          <a:noFill/>
          <a:ln w="38100">
            <a:solidFill>
              <a:srgbClr val="73A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06500-C097-4690-A757-C1115305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3" y="2740328"/>
            <a:ext cx="33813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t screen tv sitting on top of a fire place&#10;&#10;Description automatically generated">
            <a:extLst>
              <a:ext uri="{FF2B5EF4-FFF2-40B4-BE49-F238E27FC236}">
                <a16:creationId xmlns:a16="http://schemas.microsoft.com/office/drawing/2014/main" id="{8E29D4EE-A2AF-4179-B32B-6B16DFBB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 place sitting in a living room with a fireplace&#10;&#10;Description automatically generated">
            <a:extLst>
              <a:ext uri="{FF2B5EF4-FFF2-40B4-BE49-F238E27FC236}">
                <a16:creationId xmlns:a16="http://schemas.microsoft.com/office/drawing/2014/main" id="{2088F600-6DEC-42D4-9E54-AE491E347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65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5338C-EA0D-4867-9502-A686A81EA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949" r="-1" b="28565"/>
          <a:stretch/>
        </p:blipFill>
        <p:spPr>
          <a:xfrm>
            <a:off x="0" y="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TRaditional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Insert Series </a:t>
            </a:r>
            <a:br>
              <a:rPr lang="en-US" dirty="0"/>
            </a:b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Designed as a perfect alternative for wood or gas inserts.  Stylish and practical, quick and easy to install</a:t>
            </a:r>
          </a:p>
          <a:p>
            <a:r>
              <a:rPr lang="en-US" dirty="0"/>
              <a:t>Available in sizes – 26”, 30”, 33” and 38”</a:t>
            </a:r>
          </a:p>
          <a:p>
            <a:r>
              <a:rPr lang="en-US" dirty="0"/>
              <a:t>Rated for Indoor or Outdoor applications </a:t>
            </a:r>
          </a:p>
          <a:p>
            <a:r>
              <a:rPr lang="en-US" dirty="0"/>
              <a:t>2 Flame Sets.  Ambient canopy lighting in 13 colors. Illuminates media like never before </a:t>
            </a:r>
          </a:p>
          <a:p>
            <a:r>
              <a:rPr lang="en-US" dirty="0"/>
              <a:t>Heater is located in the inner top of the unit, thus allowing the heat to cascade down over the top of the glass</a:t>
            </a:r>
          </a:p>
          <a:p>
            <a:r>
              <a:rPr lang="en-US" dirty="0"/>
              <a:t>2 Stage Heater.  Flame operates with or without heat</a:t>
            </a:r>
          </a:p>
          <a:p>
            <a:endParaRPr lang="en-US" dirty="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89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3E1B2E-C31B-457F-BE20-829983A3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4" y="-22578"/>
            <a:ext cx="5828679" cy="34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AF9C0-A777-4F95-93C6-3871AB594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183" y="2366962"/>
            <a:ext cx="2800350" cy="2124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B75043-5165-47A3-AAE7-D7144CB0E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33" y="4738983"/>
            <a:ext cx="2933700" cy="1714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01C812-16FF-4F73-A822-DB157C2C33C7}"/>
              </a:ext>
            </a:extLst>
          </p:cNvPr>
          <p:cNvSpPr txBox="1"/>
          <p:nvPr/>
        </p:nvSpPr>
        <p:spPr>
          <a:xfrm>
            <a:off x="7209183" y="781879"/>
            <a:ext cx="4717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TRIMS</a:t>
            </a:r>
          </a:p>
          <a:p>
            <a:r>
              <a:rPr lang="en-CA" dirty="0"/>
              <a:t>3-Sided and 4 Sided trims are made of 22 gauge metal and are available for the 26”, 30”, 33”, 38” size units </a:t>
            </a:r>
          </a:p>
          <a:p>
            <a:endParaRPr lang="en-CA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37BCF7-0CF5-4801-BBB3-03AF74E99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54" y="3429000"/>
            <a:ext cx="5828679" cy="31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0DDA6-941B-40DC-886A-4A5A2795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205" y="1128098"/>
            <a:ext cx="6498956" cy="459801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1E4D9-79B4-418C-8D2F-BD9B7FE3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Tru View series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42358C-CD98-4888-8450-A8C7BABF848C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TRV SLIM 			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TRV XL - XT	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TRV XL – DEEP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2939 XL		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-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76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06CEA2-B4B1-4C70-801E-3F58FA6EC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28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trv</a:t>
            </a:r>
            <a:r>
              <a:rPr lang="en-US" dirty="0"/>
              <a:t>-slim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Very Thin – only 4” in depth </a:t>
            </a:r>
          </a:p>
          <a:p>
            <a:r>
              <a:rPr lang="en-US" dirty="0"/>
              <a:t>Available in sizes – 30”, 40”, 50”, 60” and 72”</a:t>
            </a:r>
          </a:p>
          <a:p>
            <a:r>
              <a:rPr lang="en-US" dirty="0"/>
              <a:t>Each unit comes with a 10 birch logs , charcoal grey </a:t>
            </a:r>
            <a:r>
              <a:rPr lang="en-US" dirty="0" err="1"/>
              <a:t>fireglass</a:t>
            </a:r>
            <a:r>
              <a:rPr lang="en-US" dirty="0"/>
              <a:t>,  vermiculite,  black </a:t>
            </a:r>
            <a:r>
              <a:rPr lang="en-US" dirty="0" err="1"/>
              <a:t>fireglass</a:t>
            </a:r>
            <a:r>
              <a:rPr lang="en-US" dirty="0"/>
              <a:t> and a remote </a:t>
            </a:r>
          </a:p>
          <a:p>
            <a:r>
              <a:rPr lang="en-US" dirty="0"/>
              <a:t>Thermostat hardwire ready.  Electrical hard wire ready </a:t>
            </a:r>
          </a:p>
          <a:p>
            <a:r>
              <a:rPr lang="en-US" dirty="0"/>
              <a:t>Multi </a:t>
            </a:r>
            <a:r>
              <a:rPr lang="en-US" dirty="0" err="1"/>
              <a:t>colour</a:t>
            </a:r>
            <a:r>
              <a:rPr lang="en-US" dirty="0"/>
              <a:t> state of the art flame that is easily changed from blue to purple, orange and violet with just a click of the remote </a:t>
            </a:r>
          </a:p>
          <a:p>
            <a:r>
              <a:rPr lang="en-US" dirty="0"/>
              <a:t>2 Stage Heater.  Flame operates with or without heat</a:t>
            </a:r>
          </a:p>
          <a:p>
            <a:r>
              <a:rPr lang="en-US" dirty="0"/>
              <a:t>Approved for Indoor and Outdoor Applications </a:t>
            </a:r>
          </a:p>
          <a:p>
            <a:endParaRPr lang="en-US" dirty="0"/>
          </a:p>
        </p:txBody>
      </p:sp>
      <p:sp>
        <p:nvSpPr>
          <p:cNvPr id="8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0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374A0-EABA-4F56-8023-7D77EBBC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78" r="15272" b="1"/>
          <a:stretch/>
        </p:blipFill>
        <p:spPr>
          <a:xfrm>
            <a:off x="6652519" y="264931"/>
            <a:ext cx="4222070" cy="6056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75892-A61F-41E4-B10B-6B48C02BF1C8}"/>
              </a:ext>
            </a:extLst>
          </p:cNvPr>
          <p:cNvSpPr txBox="1"/>
          <p:nvPr/>
        </p:nvSpPr>
        <p:spPr>
          <a:xfrm>
            <a:off x="8014429" y="5303520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TRV-SLIM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6BA8B-135F-4B3E-B90A-5598AE8C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6" y="102372"/>
            <a:ext cx="6464484" cy="3326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53DA4-F349-4A87-A0FB-F1170B95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5" y="3525078"/>
            <a:ext cx="6291764" cy="29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06CEA2-B4B1-4C70-801E-3F58FA6EC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</a:blip>
          <a:srcRect t="15728" r="-1" b="-1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9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trv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xl extra tall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Glass viewing area is 22” in height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40”, 50”, 60”, 72” and 88”</a:t>
            </a:r>
          </a:p>
          <a:p>
            <a:pPr>
              <a:lnSpc>
                <a:spcPct val="110000"/>
              </a:lnSpc>
            </a:pPr>
            <a:r>
              <a:rPr lang="en-US" dirty="0"/>
              <a:t>Each unit includes your choice of design media kit -  15 </a:t>
            </a:r>
            <a:r>
              <a:rPr lang="en-US" dirty="0" err="1"/>
              <a:t>pce</a:t>
            </a:r>
            <a:r>
              <a:rPr lang="en-US" dirty="0"/>
              <a:t> drift,  15 </a:t>
            </a:r>
            <a:r>
              <a:rPr lang="en-US" dirty="0" err="1"/>
              <a:t>pce</a:t>
            </a:r>
            <a:r>
              <a:rPr lang="en-US" dirty="0"/>
              <a:t> birch, 14 </a:t>
            </a:r>
            <a:r>
              <a:rPr lang="en-US" dirty="0" err="1"/>
              <a:t>pce</a:t>
            </a:r>
            <a:r>
              <a:rPr lang="en-US" dirty="0"/>
              <a:t> rustic or Ice Media</a:t>
            </a:r>
          </a:p>
          <a:p>
            <a:pPr>
              <a:lnSpc>
                <a:spcPct val="110000"/>
              </a:lnSpc>
            </a:pPr>
            <a:r>
              <a:rPr lang="en-US" dirty="0"/>
              <a:t>Thermostat hardwire ready.  Electrical hard wire ready </a:t>
            </a:r>
          </a:p>
          <a:p>
            <a:pPr>
              <a:lnSpc>
                <a:spcPct val="110000"/>
              </a:lnSpc>
            </a:pPr>
            <a:r>
              <a:rPr lang="en-US" dirty="0"/>
              <a:t>Multi </a:t>
            </a:r>
            <a:r>
              <a:rPr lang="en-US" dirty="0" err="1"/>
              <a:t>colour</a:t>
            </a:r>
            <a:r>
              <a:rPr lang="en-US" dirty="0"/>
              <a:t> state of the art flame that is easily changed from blue to purple, orange and violet with just a click of the remote </a:t>
            </a:r>
          </a:p>
          <a:p>
            <a:pPr>
              <a:lnSpc>
                <a:spcPct val="110000"/>
              </a:lnSpc>
            </a:pPr>
            <a:r>
              <a:rPr lang="en-US" dirty="0"/>
              <a:t>2 Stage Heater.  Flame operates with or without heat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45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2447B-A8D2-4A29-96C9-D52582D9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51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0E762-87F8-446A-B1CA-27DB27CD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36410"/>
            <a:ext cx="6096001" cy="3241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CC6A7-7122-439A-9FED-50E41DFD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36410"/>
            <a:ext cx="6096000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sz="3600" dirty="0"/>
              <a:t>AMANTII Electric Fireplaces </a:t>
            </a:r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3304F796-9B8E-4DFC-89E1-A7C76E708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564791"/>
              </p:ext>
            </p:extLst>
          </p:nvPr>
        </p:nvGraphicFramePr>
        <p:xfrm>
          <a:off x="5372962" y="1289890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09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06CEA2-B4B1-4C70-801E-3F58FA6EC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</a:blip>
          <a:srcRect t="4249" r="-1" b="2074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9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trv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xl Deep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Boasting a depth of 14 ¼”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40”, 50”, 60” and 72”</a:t>
            </a:r>
          </a:p>
          <a:p>
            <a:pPr>
              <a:lnSpc>
                <a:spcPct val="110000"/>
              </a:lnSpc>
            </a:pPr>
            <a:r>
              <a:rPr lang="en-US" dirty="0"/>
              <a:t>Each unit includes your choice of design media kit -  15 </a:t>
            </a:r>
            <a:r>
              <a:rPr lang="en-US" dirty="0" err="1"/>
              <a:t>pce</a:t>
            </a:r>
            <a:r>
              <a:rPr lang="en-US" dirty="0"/>
              <a:t> drift,  15 </a:t>
            </a:r>
            <a:r>
              <a:rPr lang="en-US" dirty="0" err="1"/>
              <a:t>pce</a:t>
            </a:r>
            <a:r>
              <a:rPr lang="en-US" dirty="0"/>
              <a:t> birch, 14 </a:t>
            </a:r>
            <a:r>
              <a:rPr lang="en-US" dirty="0" err="1"/>
              <a:t>pce</a:t>
            </a:r>
            <a:r>
              <a:rPr lang="en-US" dirty="0"/>
              <a:t> rustic or Ice Media</a:t>
            </a:r>
          </a:p>
          <a:p>
            <a:pPr>
              <a:lnSpc>
                <a:spcPct val="110000"/>
              </a:lnSpc>
            </a:pPr>
            <a:r>
              <a:rPr lang="en-US" dirty="0"/>
              <a:t>Thermostat hardwire ready.  Electrical hard wire ready </a:t>
            </a:r>
          </a:p>
          <a:p>
            <a:pPr>
              <a:lnSpc>
                <a:spcPct val="110000"/>
              </a:lnSpc>
            </a:pPr>
            <a:r>
              <a:rPr lang="en-US" dirty="0"/>
              <a:t>Multi </a:t>
            </a:r>
            <a:r>
              <a:rPr lang="en-US" dirty="0" err="1"/>
              <a:t>colour</a:t>
            </a:r>
            <a:r>
              <a:rPr lang="en-US" dirty="0"/>
              <a:t> state of the art flame that is easily changed from blue to purple, orange and violet with just a click of the remote </a:t>
            </a:r>
          </a:p>
          <a:p>
            <a:pPr>
              <a:lnSpc>
                <a:spcPct val="110000"/>
              </a:lnSpc>
            </a:pPr>
            <a:r>
              <a:rPr lang="en-US" dirty="0"/>
              <a:t>2 Stage Heater.  Flame operates with or without heat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45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63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4B8D3-E8E2-4031-8B9E-B9CA2625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936250"/>
            <a:ext cx="3122143" cy="18900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EA293-7FCF-4B2A-9270-A2767811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925056"/>
            <a:ext cx="3252903" cy="19195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E8E33-59C5-41A2-A430-C1AB383C7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643797"/>
            <a:ext cx="3252903" cy="35844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70324-5222-4EE4-AE3D-81640985C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4028699"/>
            <a:ext cx="3252903" cy="1917650"/>
          </a:xfrm>
          <a:prstGeom prst="rect">
            <a:avLst/>
          </a:prstGeom>
        </p:spPr>
      </p:pic>
      <p:pic>
        <p:nvPicPr>
          <p:cNvPr id="14" name="Picture 4" descr="https://amantii.com/wp-content/gallery/deep-xt-included-accessorsies/FI-Nuggets-800.jpg">
            <a:extLst>
              <a:ext uri="{FF2B5EF4-FFF2-40B4-BE49-F238E27FC236}">
                <a16:creationId xmlns:a16="http://schemas.microsoft.com/office/drawing/2014/main" id="{49E8CE7A-DE1D-47AD-A648-D3CF9BC6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3" y="4028699"/>
            <a:ext cx="2021680" cy="15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B7AB4B-16C8-4378-B8E6-61E4F99A5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" r="1" b="22747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D805B-F1B3-4CA0-A654-41B8E8861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" r="14643" b="2"/>
          <a:stretch/>
        </p:blipFill>
        <p:spPr>
          <a:xfrm rot="5400000">
            <a:off x="6157197" y="909589"/>
            <a:ext cx="5734475" cy="52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77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06CEA2-B4B1-4C70-801E-3F58FA6EC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</a:blip>
          <a:srcRect t="15728" r="-1" b="-1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1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br>
              <a:rPr lang="en-US"/>
            </a:br>
            <a:br>
              <a:rPr lang="en-US"/>
            </a:br>
            <a:r>
              <a:rPr lang="en-US"/>
              <a:t>2939 XL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1900" dirty="0"/>
              <a:t>Each unit comes with a 10 piece birch log set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Thermostat hardwire ready.  Electrical hard wire ready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Multi </a:t>
            </a:r>
            <a:r>
              <a:rPr lang="en-US" sz="1900" dirty="0" err="1"/>
              <a:t>colour</a:t>
            </a:r>
            <a:r>
              <a:rPr lang="en-US" sz="1900" dirty="0"/>
              <a:t> state of the art flame that is easily changed from blue to purple, orange and violet with just a click of the remote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2 Stage Heater.  Flame operates with or without heat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  <p:sp>
        <p:nvSpPr>
          <p:cNvPr id="87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5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64816-71B7-4A80-88DF-EC8B9EA9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3" r="1" b="1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F1ACE-0CE5-46E1-AA32-2DF59B5E2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1" r="1" b="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02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1E4D9-79B4-418C-8D2F-BD9B7FE3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Symmetry series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42358C-CD98-4888-8450-A8C7BABF848C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BESPOKE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- B  	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EXTRA TALL	</a:t>
            </a:r>
            <a:r>
              <a:rPr lang="en-US" dirty="0"/>
              <a:t>		-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6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BD9F-E317-4F93-8E32-9705AF2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CA" i="1" dirty="0"/>
              <a:t>SYMMETRY BESPOKE 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3C1B-A1C9-41F6-9E13-437D0B7D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r>
              <a:rPr lang="en-CA"/>
              <a:t>Among the things that make our lives more beautiful, fireplaces definitely occupy an important position.  Our Symmetry Bespoke series is more than an ordinary fireplace.  It is a well designed fireplace, unique, as it combines classic form in a modern interpretation. </a:t>
            </a:r>
          </a:p>
          <a:p>
            <a:r>
              <a:rPr lang="en-CA"/>
              <a:t>A Few Key Features </a:t>
            </a:r>
          </a:p>
          <a:p>
            <a:pPr lvl="1"/>
            <a:r>
              <a:rPr lang="en-CA"/>
              <a:t>New Concept – combining flame, quality and sound.  A fireplace with sound!</a:t>
            </a:r>
          </a:p>
          <a:p>
            <a:pPr lvl="1"/>
            <a:r>
              <a:rPr lang="en-CA"/>
              <a:t>Patented Thermostatic remote comes included.</a:t>
            </a:r>
          </a:p>
          <a:p>
            <a:pPr lvl="1"/>
            <a:r>
              <a:rPr lang="en-CA"/>
              <a:t>Most reliable components in the industry</a:t>
            </a:r>
          </a:p>
          <a:p>
            <a:pPr lvl="1"/>
            <a:r>
              <a:rPr lang="en-CA"/>
              <a:t>5 Year Warranty</a:t>
            </a:r>
          </a:p>
          <a:p>
            <a:pPr lvl="1"/>
            <a:endParaRPr lang="en-CA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68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D36E5-B6AA-4838-81FC-F05D46711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348905"/>
            <a:ext cx="10905066" cy="346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CE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C554F9-123F-4BC5-AF83-A04DC2DC0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6" cy="589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0FE98-D0E4-47A9-84A8-AA1E66C7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t="11849" r="-1" b="387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Symmetry - XT </a:t>
            </a:r>
            <a:br>
              <a:rPr lang="en-CA" dirty="0"/>
            </a:br>
            <a:endParaRPr lang="en-CA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Glass Viewing area is 18”.  Our largest glass viewing area yet.  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34”,42”, 50”, 60” and 74”, 88” and 100” </a:t>
            </a:r>
          </a:p>
          <a:p>
            <a:pPr>
              <a:lnSpc>
                <a:spcPct val="110000"/>
              </a:lnSpc>
            </a:pPr>
            <a:r>
              <a:rPr lang="en-US" dirty="0"/>
              <a:t>The Symmetry Extra Tall comes with your choice of one Designer Media Kit  - Birch, Driftwood or Rustic.  </a:t>
            </a:r>
          </a:p>
          <a:p>
            <a:pPr>
              <a:lnSpc>
                <a:spcPct val="110000"/>
              </a:lnSpc>
            </a:pPr>
            <a:r>
              <a:rPr lang="en-US" dirty="0"/>
              <a:t>The </a:t>
            </a:r>
            <a:r>
              <a:rPr lang="en-US" dirty="0" err="1"/>
              <a:t>Sym</a:t>
            </a:r>
            <a:r>
              <a:rPr lang="en-US" dirty="0"/>
              <a:t> 74 XT,  </a:t>
            </a:r>
            <a:r>
              <a:rPr lang="en-US" dirty="0" err="1"/>
              <a:t>Sym</a:t>
            </a:r>
            <a:r>
              <a:rPr lang="en-US" dirty="0"/>
              <a:t> 88 XT and </a:t>
            </a:r>
            <a:r>
              <a:rPr lang="en-US" dirty="0" err="1"/>
              <a:t>Sym</a:t>
            </a:r>
            <a:r>
              <a:rPr lang="en-US" dirty="0"/>
              <a:t> 100 XT comes with dual heaters built in, for double the heat output.  </a:t>
            </a:r>
          </a:p>
          <a:p>
            <a:pPr>
              <a:lnSpc>
                <a:spcPct val="110000"/>
              </a:lnSpc>
            </a:pPr>
            <a:r>
              <a:rPr lang="en-US" dirty="0"/>
              <a:t>Two flame patterns – standard diffused or more traditional – you choose! </a:t>
            </a:r>
          </a:p>
          <a:p>
            <a:pPr>
              <a:lnSpc>
                <a:spcPct val="110000"/>
              </a:lnSpc>
            </a:pPr>
            <a:r>
              <a:rPr lang="en-US" dirty="0"/>
              <a:t>The </a:t>
            </a:r>
            <a:r>
              <a:rPr lang="en-US" dirty="0" err="1"/>
              <a:t>Sym</a:t>
            </a:r>
            <a:r>
              <a:rPr lang="en-US" dirty="0"/>
              <a:t> 74 XT,  </a:t>
            </a:r>
            <a:r>
              <a:rPr lang="en-US" dirty="0" err="1"/>
              <a:t>Sym</a:t>
            </a:r>
            <a:r>
              <a:rPr lang="en-US" dirty="0"/>
              <a:t> 88 XT and </a:t>
            </a:r>
            <a:r>
              <a:rPr lang="en-US" dirty="0" err="1"/>
              <a:t>Sym</a:t>
            </a:r>
            <a:r>
              <a:rPr lang="en-US" dirty="0"/>
              <a:t> 100 XT all have the option of being hooked up to 240 Volt, which increases the heat:  240V, 10A,  2400W and 8191 BTU</a:t>
            </a:r>
          </a:p>
          <a:p>
            <a:pPr>
              <a:lnSpc>
                <a:spcPct val="110000"/>
              </a:lnSpc>
            </a:pPr>
            <a:r>
              <a:rPr lang="en-US" dirty="0"/>
              <a:t>Touch Pad – For convenient control of features with temperature display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07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Designer Media</a:t>
            </a:r>
            <a:b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kits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B8AFE8-C8AB-470A-B81F-996E4A55184A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Design Media -6 </a:t>
            </a:r>
            <a:r>
              <a:rPr lang="en-US"/>
              <a:t>pce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Design Media – Rustic -14 </a:t>
            </a:r>
            <a:r>
              <a:rPr lang="en-US"/>
              <a:t>pce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Design Media – Drift -15 </a:t>
            </a:r>
            <a:r>
              <a:rPr lang="en-US"/>
              <a:t>pce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Design Media- Birch – 15 </a:t>
            </a:r>
            <a:r>
              <a:rPr lang="en-US"/>
              <a:t>pce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NEW!  Design Media Birch 10 </a:t>
            </a:r>
            <a:r>
              <a:rPr lang="en-US"/>
              <a:t>pce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NEW!  Design Media Oak 10 </a:t>
            </a:r>
            <a:r>
              <a:rPr lang="en-US"/>
              <a:t>pce</a:t>
            </a:r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82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970324-5222-4EE4-AE3D-81640985C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27" y="753230"/>
            <a:ext cx="4094886" cy="241401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94B8D3-E8E2-4031-8B9E-B9CA2625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3920476"/>
            <a:ext cx="2489199" cy="16969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AEA293-7FCF-4B2A-9270-A27678111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360" y="3920477"/>
            <a:ext cx="2397760" cy="167918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4" descr="https://amantii.com/wp-content/gallery/deep-xt-included-accessorsies/FI-Nuggets-800.jpg">
            <a:extLst>
              <a:ext uri="{FF2B5EF4-FFF2-40B4-BE49-F238E27FC236}">
                <a16:creationId xmlns:a16="http://schemas.microsoft.com/office/drawing/2014/main" id="{49E8CE7A-DE1D-47AD-A648-D3CF9BC6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42" y="1487907"/>
            <a:ext cx="5120640" cy="3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84D3F2-3A0D-4A7A-A161-054D691A8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087" b="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0FE98-D0E4-47A9-84A8-AA1E66C7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t="11849" r="-1" b="387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Symmetry - B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Sym</a:t>
            </a:r>
            <a:r>
              <a:rPr lang="en-US" dirty="0"/>
              <a:t>-B is our basic model offering clean, contemporary aesthetics with no visible unsightly heat vents. 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34”,42”, 50”, 60” and 74”, 88” and 100” </a:t>
            </a:r>
          </a:p>
          <a:p>
            <a:pPr>
              <a:lnSpc>
                <a:spcPct val="110000"/>
              </a:lnSpc>
            </a:pPr>
            <a:r>
              <a:rPr lang="en-US" dirty="0"/>
              <a:t>Standardized sizing allows for hassle free installation at any stage. </a:t>
            </a:r>
          </a:p>
          <a:p>
            <a:pPr>
              <a:lnSpc>
                <a:spcPct val="110000"/>
              </a:lnSpc>
            </a:pPr>
            <a:r>
              <a:rPr lang="en-US" dirty="0"/>
              <a:t>Install Option – Can be fully recessed.  Can be semi flush mounted within a 2 x 4 wall.   * A </a:t>
            </a:r>
            <a:r>
              <a:rPr lang="en-US" dirty="0" err="1"/>
              <a:t>Sym</a:t>
            </a:r>
            <a:r>
              <a:rPr lang="en-US" dirty="0"/>
              <a:t> XS Surround is required. </a:t>
            </a:r>
          </a:p>
          <a:p>
            <a:pPr>
              <a:lnSpc>
                <a:spcPct val="110000"/>
              </a:lnSpc>
            </a:pPr>
            <a:r>
              <a:rPr lang="en-US" dirty="0"/>
              <a:t>Ideal Applications – Commercial and Residential spaces,  New Construction and renovations</a:t>
            </a:r>
          </a:p>
          <a:p>
            <a:pPr>
              <a:lnSpc>
                <a:spcPct val="110000"/>
              </a:lnSpc>
            </a:pPr>
            <a:r>
              <a:rPr lang="en-US" dirty="0"/>
              <a:t>Clear glass media and remote comes included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65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47E64-75D9-4049-8901-3DA113DED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7"/>
          <a:stretch/>
        </p:blipFill>
        <p:spPr>
          <a:xfrm>
            <a:off x="1005992" y="753230"/>
            <a:ext cx="4538355" cy="24140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ADE4304-0C31-49AE-8401-A14B538F0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53" r="-3" b="-3"/>
          <a:stretch/>
        </p:blipFill>
        <p:spPr>
          <a:xfrm>
            <a:off x="699366" y="4290183"/>
            <a:ext cx="2322576" cy="1248425"/>
          </a:xfrm>
          <a:prstGeom prst="rect">
            <a:avLst/>
          </a:prstGeom>
        </p:spPr>
      </p:pic>
      <p:grpSp>
        <p:nvGrpSpPr>
          <p:cNvPr id="34" name="Group 26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23BF33-2A20-4D52-85DE-3604F8CA5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8" r="-3" b="-3"/>
          <a:stretch/>
        </p:blipFill>
        <p:spPr>
          <a:xfrm>
            <a:off x="3549862" y="4290184"/>
            <a:ext cx="2322576" cy="1248424"/>
          </a:xfrm>
          <a:prstGeom prst="rect">
            <a:avLst/>
          </a:prstGeom>
        </p:spPr>
      </p:pic>
      <p:grpSp>
        <p:nvGrpSpPr>
          <p:cNvPr id="37" name="Group 30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34F5F0A-7CFA-4879-BD3F-A3AB90739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21956" y="801719"/>
            <a:ext cx="5340096" cy="50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EB1A5-189B-46EB-86E7-6ABE2707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84" y="644229"/>
            <a:ext cx="4229269" cy="256032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BC2D-F7F4-4B34-94D0-FA2E7598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278" y="644229"/>
            <a:ext cx="4338862" cy="2560320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83825-41FD-42BD-9635-09E33436D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88" y="3653451"/>
            <a:ext cx="4343061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570DB-ED86-49FD-A6CC-3F4BCDF39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669" y="3943108"/>
            <a:ext cx="5212080" cy="20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83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A6DCE-D48B-472F-8063-47FEAEC07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3" y="1096486"/>
            <a:ext cx="10027698" cy="3083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B7066-B9EE-451C-ADE9-C2C3D299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28" y="4193846"/>
            <a:ext cx="1659637" cy="1643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B122-32A1-42E6-96C3-DEA004603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962" y="116752"/>
            <a:ext cx="4410075" cy="352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8D7A9E-3327-4625-A9FE-538A7BA51037}"/>
              </a:ext>
            </a:extLst>
          </p:cNvPr>
          <p:cNvSpPr/>
          <p:nvPr/>
        </p:nvSpPr>
        <p:spPr>
          <a:xfrm>
            <a:off x="4572000" y="2295526"/>
            <a:ext cx="17390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AMSF-GLASS-04  $55.00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31D4C-9B0E-44C1-A7A0-94D986FF333C}"/>
              </a:ext>
            </a:extLst>
          </p:cNvPr>
          <p:cNvSpPr/>
          <p:nvPr/>
        </p:nvSpPr>
        <p:spPr>
          <a:xfrm>
            <a:off x="1371599" y="2288063"/>
            <a:ext cx="15728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AMSF-GLASS-02  $55.00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C779B-A032-4D89-A08E-A0B8779398D6}"/>
              </a:ext>
            </a:extLst>
          </p:cNvPr>
          <p:cNvSpPr/>
          <p:nvPr/>
        </p:nvSpPr>
        <p:spPr>
          <a:xfrm>
            <a:off x="2962275" y="2295526"/>
            <a:ext cx="33487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AMSF-GLASS-05  $55.00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5A99C-E6BF-4491-831D-200E16DAA169}"/>
              </a:ext>
            </a:extLst>
          </p:cNvPr>
          <p:cNvSpPr/>
          <p:nvPr/>
        </p:nvSpPr>
        <p:spPr>
          <a:xfrm>
            <a:off x="6311058" y="2295527"/>
            <a:ext cx="2718642" cy="246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AMSF-GLASS-11  $55.00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39CFF-B894-4B44-BF6A-9B8EC84E7D14}"/>
              </a:ext>
            </a:extLst>
          </p:cNvPr>
          <p:cNvSpPr/>
          <p:nvPr/>
        </p:nvSpPr>
        <p:spPr>
          <a:xfrm flipH="1">
            <a:off x="7829549" y="2295526"/>
            <a:ext cx="2249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AMSF-GLASS- 08  $55.00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03D2EF-895A-451B-88F7-841F89E04A45}"/>
              </a:ext>
            </a:extLst>
          </p:cNvPr>
          <p:cNvSpPr/>
          <p:nvPr/>
        </p:nvSpPr>
        <p:spPr>
          <a:xfrm flipH="1">
            <a:off x="9477374" y="2295525"/>
            <a:ext cx="19145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AMSF-GLASS-03  $55.00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9D356-6E27-4842-8BFD-CACC70E1E607}"/>
              </a:ext>
            </a:extLst>
          </p:cNvPr>
          <p:cNvSpPr/>
          <p:nvPr/>
        </p:nvSpPr>
        <p:spPr>
          <a:xfrm flipH="1">
            <a:off x="1276349" y="3914775"/>
            <a:ext cx="3554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AMSF-GLASS-13  $55.00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141C89-D4E4-4E89-B548-0E9AD320C237}"/>
              </a:ext>
            </a:extLst>
          </p:cNvPr>
          <p:cNvSpPr/>
          <p:nvPr/>
        </p:nvSpPr>
        <p:spPr>
          <a:xfrm>
            <a:off x="2944485" y="3900975"/>
            <a:ext cx="1609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AMSF-GLASS-01 $55.00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20B7D8-CBA6-4186-90FF-D95840CF41BE}"/>
              </a:ext>
            </a:extLst>
          </p:cNvPr>
          <p:cNvSpPr/>
          <p:nvPr/>
        </p:nvSpPr>
        <p:spPr>
          <a:xfrm>
            <a:off x="4536422" y="3900975"/>
            <a:ext cx="16696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AMSF-GLASS-07 $55.00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DBCA9E-4868-4D61-9D6A-320995741886}"/>
              </a:ext>
            </a:extLst>
          </p:cNvPr>
          <p:cNvSpPr/>
          <p:nvPr/>
        </p:nvSpPr>
        <p:spPr>
          <a:xfrm flipH="1">
            <a:off x="6223842" y="3914776"/>
            <a:ext cx="1672382" cy="25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AMSF-GLASS- 10  $55.00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37F911-653C-4115-BEE5-41032CD6EAD6}"/>
              </a:ext>
            </a:extLst>
          </p:cNvPr>
          <p:cNvSpPr/>
          <p:nvPr/>
        </p:nvSpPr>
        <p:spPr>
          <a:xfrm flipH="1">
            <a:off x="7914013" y="3933825"/>
            <a:ext cx="1771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AMSF-GLASS-06 $99.00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08EA3-874E-4E54-8A58-FACDCC3C4420}"/>
              </a:ext>
            </a:extLst>
          </p:cNvPr>
          <p:cNvSpPr/>
          <p:nvPr/>
        </p:nvSpPr>
        <p:spPr>
          <a:xfrm flipH="1">
            <a:off x="9565855" y="3924300"/>
            <a:ext cx="18395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AMSF-GLASS-09</a:t>
            </a:r>
            <a:r>
              <a:rPr lang="en-CA" sz="1000" dirty="0">
                <a:solidFill>
                  <a:schemeClr val="bg1"/>
                </a:solidFill>
              </a:rPr>
              <a:t> </a:t>
            </a:r>
            <a:r>
              <a:rPr lang="en-CA" sz="1000" dirty="0"/>
              <a:t>-$55.00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0E3981-4219-4AD5-8C3C-44C34959F3DA}"/>
              </a:ext>
            </a:extLst>
          </p:cNvPr>
          <p:cNvSpPr/>
          <p:nvPr/>
        </p:nvSpPr>
        <p:spPr>
          <a:xfrm>
            <a:off x="1276349" y="5579597"/>
            <a:ext cx="19240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AMSF-GLASS- 12 $55.00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35260E-CDDA-4D92-92FF-57535B57A0DC}"/>
              </a:ext>
            </a:extLst>
          </p:cNvPr>
          <p:cNvSpPr txBox="1"/>
          <p:nvPr/>
        </p:nvSpPr>
        <p:spPr>
          <a:xfrm>
            <a:off x="4693920" y="4189571"/>
            <a:ext cx="6221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Our decorative fireglass media is a beautiful addition to your fireplace.  Turn your fireplace into an expressive work of art by simply adding our decorative fireglass media. Our fireglass media adds a distinctly modern feel to your fireplace – mix colour and textures for a unique appearance.  Our fireglass is tempered and will not melt or degrade, some discoloration is normal on glass.  . 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C8D52B-1316-4C52-BC93-EAD2A40A8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225" y="4180046"/>
            <a:ext cx="1673606" cy="16784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FB6E1F-982F-4E04-B6FC-59788310349E}"/>
              </a:ext>
            </a:extLst>
          </p:cNvPr>
          <p:cNvSpPr/>
          <p:nvPr/>
        </p:nvSpPr>
        <p:spPr>
          <a:xfrm>
            <a:off x="2944485" y="5579596"/>
            <a:ext cx="43623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AMSF-GLASS-14 $55.00</a:t>
            </a:r>
          </a:p>
        </p:txBody>
      </p:sp>
    </p:spTree>
    <p:extLst>
      <p:ext uri="{BB962C8B-B14F-4D97-AF65-F5344CB8AC3E}">
        <p14:creationId xmlns:p14="http://schemas.microsoft.com/office/powerpoint/2010/main" val="7290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1E4D9-79B4-418C-8D2F-BD9B7FE3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Traditional series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42358C-CD98-4888-8450-A8C7BABF848C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Sizes available  		- TRD 26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	- TRD 30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	- TRD 33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	- TRD 38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	- TRD 44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		- TRD 48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5338C-EA0D-4867-9502-A686A81EA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949" r="-1" b="28565"/>
          <a:stretch/>
        </p:blipFill>
        <p:spPr>
          <a:xfrm>
            <a:off x="0" y="0"/>
            <a:ext cx="12191695" cy="6857990"/>
          </a:xfrm>
          <a:prstGeom prst="rect">
            <a:avLst/>
          </a:prstGeom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Traditional  Series </a:t>
            </a:r>
            <a:br>
              <a:rPr lang="en-US" dirty="0"/>
            </a:b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Approved for Indoor or Outdoor Applications </a:t>
            </a:r>
          </a:p>
          <a:p>
            <a:r>
              <a:rPr lang="en-US" dirty="0"/>
              <a:t>Series Models:  26”, 30”, 33”, 38”, 44” and 48”</a:t>
            </a:r>
          </a:p>
          <a:p>
            <a:r>
              <a:rPr lang="en-US" dirty="0"/>
              <a:t>Hidden venting allows for a true clean face appearance</a:t>
            </a:r>
          </a:p>
          <a:p>
            <a:r>
              <a:rPr lang="en-US" dirty="0"/>
              <a:t>2 Flame Sets.  Ambient canopy lighting in 13 colors. Illuminates media like never before </a:t>
            </a:r>
          </a:p>
          <a:p>
            <a:r>
              <a:rPr lang="en-US" dirty="0"/>
              <a:t>Heater is located in the inner top of the unit, thus allowing the heat to cascade down over the top of the glass</a:t>
            </a:r>
          </a:p>
          <a:p>
            <a:r>
              <a:rPr lang="en-US" dirty="0"/>
              <a:t>2 Stage Heater.  Flame operates with or without heat</a:t>
            </a:r>
          </a:p>
          <a:p>
            <a:endParaRPr lang="en-US" dirty="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22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3A803-AF7E-4AAA-9CA5-0A6F87D6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284" y="599090"/>
            <a:ext cx="9690538" cy="57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1188</Words>
  <Application>Microsoft Office PowerPoint</Application>
  <PresentationFormat>Widescreen</PresentationFormat>
  <Paragraphs>138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Gill Sans MT</vt:lpstr>
      <vt:lpstr>Gallery</vt:lpstr>
      <vt:lpstr>PowerPoint Presentation</vt:lpstr>
      <vt:lpstr>AMANTII Electric Fireplaces </vt:lpstr>
      <vt:lpstr>Designer Media kits </vt:lpstr>
      <vt:lpstr>PowerPoint Presentation</vt:lpstr>
      <vt:lpstr>PowerPoint Presentation</vt:lpstr>
      <vt:lpstr>PowerPoint Presentation</vt:lpstr>
      <vt:lpstr>Traditional series </vt:lpstr>
      <vt:lpstr>Traditional  Series  </vt:lpstr>
      <vt:lpstr>PowerPoint Presentation</vt:lpstr>
      <vt:lpstr>PowerPoint Presentation</vt:lpstr>
      <vt:lpstr>PowerPoint Presentation</vt:lpstr>
      <vt:lpstr>TRaditional   Insert Series  </vt:lpstr>
      <vt:lpstr>PowerPoint Presentation</vt:lpstr>
      <vt:lpstr>PowerPoint Presentation</vt:lpstr>
      <vt:lpstr>Tru View series </vt:lpstr>
      <vt:lpstr>    trv-slim    </vt:lpstr>
      <vt:lpstr>PowerPoint Presentation</vt:lpstr>
      <vt:lpstr>  trv  xl extra tall    </vt:lpstr>
      <vt:lpstr>PowerPoint Presentation</vt:lpstr>
      <vt:lpstr>  trv  xl Deep    </vt:lpstr>
      <vt:lpstr>PowerPoint Presentation</vt:lpstr>
      <vt:lpstr>PowerPoint Presentation</vt:lpstr>
      <vt:lpstr>  2939 XL      </vt:lpstr>
      <vt:lpstr>PowerPoint Presentation</vt:lpstr>
      <vt:lpstr>Symmetry series </vt:lpstr>
      <vt:lpstr>SYMMETRY BESPOKE  </vt:lpstr>
      <vt:lpstr>PowerPoint Presentation</vt:lpstr>
      <vt:lpstr>PowerPoint Presentation</vt:lpstr>
      <vt:lpstr>Symmetry - XT  </vt:lpstr>
      <vt:lpstr>PowerPoint Presentation</vt:lpstr>
      <vt:lpstr>PowerPoint Presentation</vt:lpstr>
      <vt:lpstr>Symmetry - 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C. Cheng</dc:creator>
  <cp:lastModifiedBy>Krista Ducey</cp:lastModifiedBy>
  <cp:revision>4</cp:revision>
  <dcterms:created xsi:type="dcterms:W3CDTF">2020-07-07T07:26:49Z</dcterms:created>
  <dcterms:modified xsi:type="dcterms:W3CDTF">2020-09-17T17:03:31Z</dcterms:modified>
</cp:coreProperties>
</file>