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384" r:id="rId2"/>
    <p:sldId id="410" r:id="rId3"/>
    <p:sldId id="411" r:id="rId4"/>
    <p:sldId id="413" r:id="rId5"/>
    <p:sldId id="412" r:id="rId6"/>
    <p:sldId id="414" r:id="rId7"/>
    <p:sldId id="417" r:id="rId8"/>
    <p:sldId id="415" r:id="rId9"/>
    <p:sldId id="41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1" autoAdjust="0"/>
    <p:restoredTop sz="87296" autoAdjust="0"/>
  </p:normalViewPr>
  <p:slideViewPr>
    <p:cSldViewPr snapToGrid="0">
      <p:cViewPr varScale="1">
        <p:scale>
          <a:sx n="75" d="100"/>
          <a:sy n="75" d="100"/>
        </p:scale>
        <p:origin x="74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46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7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0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48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36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81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76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70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97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49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30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14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61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45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66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11B36F-6B74-44E1-8812-0474718D2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9" y="-87923"/>
            <a:ext cx="10418886" cy="69459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4884E4-5793-4C7C-BFB9-1FDDC9B3E326}"/>
              </a:ext>
            </a:extLst>
          </p:cNvPr>
          <p:cNvSpPr/>
          <p:nvPr/>
        </p:nvSpPr>
        <p:spPr>
          <a:xfrm>
            <a:off x="1524000" y="-87923"/>
            <a:ext cx="9144001" cy="7042639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6F07ED-4884-43B5-AEAF-4255E738025E}"/>
              </a:ext>
            </a:extLst>
          </p:cNvPr>
          <p:cNvSpPr/>
          <p:nvPr/>
        </p:nvSpPr>
        <p:spPr>
          <a:xfrm>
            <a:off x="2294967" y="2532186"/>
            <a:ext cx="7637929" cy="1468315"/>
          </a:xfrm>
          <a:prstGeom prst="rect">
            <a:avLst/>
          </a:prstGeom>
          <a:noFill/>
          <a:ln w="38100">
            <a:solidFill>
              <a:srgbClr val="73A8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06500-C097-4690-A757-C1115305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3" y="2740328"/>
            <a:ext cx="338137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3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1E4D9-79B4-418C-8D2F-BD9B7FE31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Symmetry series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D42358C-CD98-4888-8450-A8C7BABF848C}"/>
              </a:ext>
            </a:extLst>
          </p:cNvPr>
          <p:cNvSpPr txBox="1"/>
          <p:nvPr/>
        </p:nvSpPr>
        <p:spPr>
          <a:xfrm>
            <a:off x="4637863" y="804520"/>
            <a:ext cx="6102559" cy="4431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SYMMETRY BESPOKE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SYMMETRY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SYMMETRY - B  	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SYMMETRY EXTRA TALL	</a:t>
            </a:r>
            <a:r>
              <a:rPr lang="en-US" dirty="0"/>
              <a:t>		-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36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BD9F-E317-4F93-8E32-9705AF2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CA" i="1" dirty="0"/>
              <a:t>SYMMETRY BESPOKE 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3C1B-A1C9-41F6-9E13-437D0B7D8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>
            <a:normAutofit/>
          </a:bodyPr>
          <a:lstStyle/>
          <a:p>
            <a:r>
              <a:rPr lang="en-CA"/>
              <a:t>Among the things that make our lives more beautiful, fireplaces definitely occupy an important position.  Our Symmetry Bespoke series is more than an ordinary fireplace.  It is a well designed fireplace, unique, as it combines classic form in a modern interpretation. </a:t>
            </a:r>
          </a:p>
          <a:p>
            <a:r>
              <a:rPr lang="en-CA"/>
              <a:t>A Few Key Features </a:t>
            </a:r>
          </a:p>
          <a:p>
            <a:pPr lvl="1"/>
            <a:r>
              <a:rPr lang="en-CA"/>
              <a:t>New Concept – combining flame, quality and sound.  A fireplace with sound!</a:t>
            </a:r>
          </a:p>
          <a:p>
            <a:pPr lvl="1"/>
            <a:r>
              <a:rPr lang="en-CA"/>
              <a:t>Patented Thermostatic remote comes included.</a:t>
            </a:r>
          </a:p>
          <a:p>
            <a:pPr lvl="1"/>
            <a:r>
              <a:rPr lang="en-CA"/>
              <a:t>Most reliable components in the industry</a:t>
            </a:r>
          </a:p>
          <a:p>
            <a:pPr lvl="1"/>
            <a:r>
              <a:rPr lang="en-CA"/>
              <a:t>5 Year Warranty</a:t>
            </a:r>
          </a:p>
          <a:p>
            <a:pPr lvl="1"/>
            <a:endParaRPr lang="en-CA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7683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CD36E5-B6AA-4838-81FC-F05D46711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348905"/>
            <a:ext cx="10905066" cy="346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12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DCE0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C554F9-123F-4BC5-AF83-A04DC2DC0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7012" y="480060"/>
            <a:ext cx="11237976" cy="589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75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90FE98-D0E4-47A9-84A8-AA1E66C75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</a:blip>
          <a:srcRect t="11849" r="-1" b="3879"/>
          <a:stretch/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2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67B16-5417-406E-8497-97AEDC27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CA" dirty="0"/>
              <a:t>Symmetry - XT </a:t>
            </a:r>
            <a:br>
              <a:rPr lang="en-CA" dirty="0"/>
            </a:br>
            <a:endParaRPr lang="en-CA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19DD9-F6E7-4F7E-901B-47544B27A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8" y="1193800"/>
            <a:ext cx="6085091" cy="4699000"/>
          </a:xfrm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Glass Viewing area is 18”.  Our largest glass viewing area yet.   </a:t>
            </a:r>
          </a:p>
          <a:p>
            <a:pPr>
              <a:lnSpc>
                <a:spcPct val="110000"/>
              </a:lnSpc>
            </a:pPr>
            <a:r>
              <a:rPr lang="en-US" dirty="0"/>
              <a:t>Available in sizes –  34”,42”, 50”, 60” and 74”, 88” and 100” </a:t>
            </a:r>
          </a:p>
          <a:p>
            <a:pPr>
              <a:lnSpc>
                <a:spcPct val="110000"/>
              </a:lnSpc>
            </a:pPr>
            <a:r>
              <a:rPr lang="en-US" dirty="0"/>
              <a:t>The Symmetry Extra Tall comes with your choice of one Designer Media Kit  - Birch, Driftwood or Rustic.  </a:t>
            </a:r>
          </a:p>
          <a:p>
            <a:pPr>
              <a:lnSpc>
                <a:spcPct val="110000"/>
              </a:lnSpc>
            </a:pPr>
            <a:r>
              <a:rPr lang="en-US" dirty="0"/>
              <a:t>The </a:t>
            </a:r>
            <a:r>
              <a:rPr lang="en-US" dirty="0" err="1"/>
              <a:t>Sym</a:t>
            </a:r>
            <a:r>
              <a:rPr lang="en-US" dirty="0"/>
              <a:t> 74 XT,  </a:t>
            </a:r>
            <a:r>
              <a:rPr lang="en-US" dirty="0" err="1"/>
              <a:t>Sym</a:t>
            </a:r>
            <a:r>
              <a:rPr lang="en-US" dirty="0"/>
              <a:t> 88 XT and </a:t>
            </a:r>
            <a:r>
              <a:rPr lang="en-US" dirty="0" err="1"/>
              <a:t>Sym</a:t>
            </a:r>
            <a:r>
              <a:rPr lang="en-US" dirty="0"/>
              <a:t> 100 XT comes with dual heaters built in, for double the heat output.  </a:t>
            </a:r>
          </a:p>
          <a:p>
            <a:pPr>
              <a:lnSpc>
                <a:spcPct val="110000"/>
              </a:lnSpc>
            </a:pPr>
            <a:r>
              <a:rPr lang="en-US" dirty="0"/>
              <a:t>Two flame patterns – standard diffused or more traditional – you choose! </a:t>
            </a:r>
          </a:p>
          <a:p>
            <a:pPr>
              <a:lnSpc>
                <a:spcPct val="110000"/>
              </a:lnSpc>
            </a:pPr>
            <a:r>
              <a:rPr lang="en-US" dirty="0"/>
              <a:t>The </a:t>
            </a:r>
            <a:r>
              <a:rPr lang="en-US" dirty="0" err="1"/>
              <a:t>Sym</a:t>
            </a:r>
            <a:r>
              <a:rPr lang="en-US" dirty="0"/>
              <a:t> 74 XT,  </a:t>
            </a:r>
            <a:r>
              <a:rPr lang="en-US" dirty="0" err="1"/>
              <a:t>Sym</a:t>
            </a:r>
            <a:r>
              <a:rPr lang="en-US" dirty="0"/>
              <a:t> 88 XT and </a:t>
            </a:r>
            <a:r>
              <a:rPr lang="en-US" dirty="0" err="1"/>
              <a:t>Sym</a:t>
            </a:r>
            <a:r>
              <a:rPr lang="en-US" dirty="0"/>
              <a:t> 100 XT all have the option of being hooked up to 240 Volt, which increases the heat:  240V, 10A,  2400W and 8191 BTU</a:t>
            </a:r>
          </a:p>
          <a:p>
            <a:pPr>
              <a:lnSpc>
                <a:spcPct val="110000"/>
              </a:lnSpc>
            </a:pPr>
            <a:r>
              <a:rPr lang="en-US" dirty="0"/>
              <a:t>Touch Pad – For convenient control of features with temperature display</a:t>
            </a:r>
          </a:p>
          <a:p>
            <a:pPr>
              <a:lnSpc>
                <a:spcPct val="110000"/>
              </a:lnSpc>
            </a:pPr>
            <a:r>
              <a:rPr lang="en-US" dirty="0"/>
              <a:t>Approved for Indoor and Outdoor Applications </a:t>
            </a:r>
          </a:p>
          <a:p>
            <a:pPr>
              <a:lnSpc>
                <a:spcPct val="110000"/>
              </a:lnSpc>
            </a:pPr>
            <a:endParaRPr lang="en-CA" dirty="0"/>
          </a:p>
        </p:txBody>
      </p:sp>
      <p:sp>
        <p:nvSpPr>
          <p:cNvPr id="58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07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5970324-5222-4EE4-AE3D-81640985C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727" y="753230"/>
            <a:ext cx="4094886" cy="241401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A94B8D3-E8E2-4031-8B9E-B9CA26259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3920476"/>
            <a:ext cx="2489199" cy="16969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FAEA293-7FCF-4B2A-9270-A27678111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360" y="3920477"/>
            <a:ext cx="2397760" cy="167918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4" descr="https://amantii.com/wp-content/gallery/deep-xt-included-accessorsies/FI-Nuggets-800.jpg">
            <a:extLst>
              <a:ext uri="{FF2B5EF4-FFF2-40B4-BE49-F238E27FC236}">
                <a16:creationId xmlns:a16="http://schemas.microsoft.com/office/drawing/2014/main" id="{49E8CE7A-DE1D-47AD-A648-D3CF9BC6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1342" y="1487907"/>
            <a:ext cx="5120640" cy="3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847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84D3F2-3A0D-4A7A-A161-054D691A8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2087" b="3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73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90FE98-D0E4-47A9-84A8-AA1E66C75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</a:blip>
          <a:srcRect t="11849" r="-1" b="3879"/>
          <a:stretch/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2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67B16-5417-406E-8497-97AEDC27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CA" dirty="0"/>
              <a:t>Symmetry - B 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19DD9-F6E7-4F7E-901B-47544B27A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8" y="1193800"/>
            <a:ext cx="6085091" cy="4699000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Sym</a:t>
            </a:r>
            <a:r>
              <a:rPr lang="en-US" dirty="0"/>
              <a:t>-B is our basic model offering clean, contemporary aesthetics with no visible unsightly heat vents.  </a:t>
            </a:r>
          </a:p>
          <a:p>
            <a:pPr>
              <a:lnSpc>
                <a:spcPct val="110000"/>
              </a:lnSpc>
            </a:pPr>
            <a:r>
              <a:rPr lang="en-US" dirty="0"/>
              <a:t>Available in sizes –  34”,42”, 50”, 60” and 74”, 88” and 100” </a:t>
            </a:r>
          </a:p>
          <a:p>
            <a:pPr>
              <a:lnSpc>
                <a:spcPct val="110000"/>
              </a:lnSpc>
            </a:pPr>
            <a:r>
              <a:rPr lang="en-US" dirty="0"/>
              <a:t>Standardized sizing allows for hassle free installation at any stage. </a:t>
            </a:r>
          </a:p>
          <a:p>
            <a:pPr>
              <a:lnSpc>
                <a:spcPct val="110000"/>
              </a:lnSpc>
            </a:pPr>
            <a:r>
              <a:rPr lang="en-US" dirty="0"/>
              <a:t>Install Option – Can be fully recessed.  Can be semi flush mounted within a 2 x 4 wall.   * A </a:t>
            </a:r>
            <a:r>
              <a:rPr lang="en-US" dirty="0" err="1"/>
              <a:t>Sym</a:t>
            </a:r>
            <a:r>
              <a:rPr lang="en-US" dirty="0"/>
              <a:t> XS Surround is required. </a:t>
            </a:r>
          </a:p>
          <a:p>
            <a:pPr>
              <a:lnSpc>
                <a:spcPct val="110000"/>
              </a:lnSpc>
            </a:pPr>
            <a:r>
              <a:rPr lang="en-US" dirty="0"/>
              <a:t>Ideal Applications – Commercial and Residential spaces,  New Construction and renovations</a:t>
            </a:r>
          </a:p>
          <a:p>
            <a:pPr>
              <a:lnSpc>
                <a:spcPct val="110000"/>
              </a:lnSpc>
            </a:pPr>
            <a:r>
              <a:rPr lang="en-US" dirty="0"/>
              <a:t>Clear glass media and remote comes included</a:t>
            </a:r>
          </a:p>
          <a:p>
            <a:pPr>
              <a:lnSpc>
                <a:spcPct val="110000"/>
              </a:lnSpc>
            </a:pPr>
            <a:r>
              <a:rPr lang="en-US" dirty="0"/>
              <a:t>Approved for Indoor and Outdoor Applications </a:t>
            </a:r>
          </a:p>
          <a:p>
            <a:pPr>
              <a:lnSpc>
                <a:spcPct val="110000"/>
              </a:lnSpc>
            </a:pPr>
            <a:endParaRPr lang="en-CA" dirty="0"/>
          </a:p>
        </p:txBody>
      </p:sp>
      <p:sp>
        <p:nvSpPr>
          <p:cNvPr id="58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65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356</Words>
  <Application>Microsoft Office PowerPoint</Application>
  <PresentationFormat>Widescreen</PresentationFormat>
  <Paragraphs>33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Gill Sans MT</vt:lpstr>
      <vt:lpstr>Gallery</vt:lpstr>
      <vt:lpstr>PowerPoint Presentation</vt:lpstr>
      <vt:lpstr>Symmetry series </vt:lpstr>
      <vt:lpstr>SYMMETRY BESPOKE  </vt:lpstr>
      <vt:lpstr>PowerPoint Presentation</vt:lpstr>
      <vt:lpstr>PowerPoint Presentation</vt:lpstr>
      <vt:lpstr>Symmetry - XT  </vt:lpstr>
      <vt:lpstr>PowerPoint Presentation</vt:lpstr>
      <vt:lpstr>PowerPoint Presentation</vt:lpstr>
      <vt:lpstr>Symmetry - B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C. Cheng</dc:creator>
  <cp:lastModifiedBy>Anna C. Cheng</cp:lastModifiedBy>
  <cp:revision>3</cp:revision>
  <dcterms:created xsi:type="dcterms:W3CDTF">2020-07-06T04:57:16Z</dcterms:created>
  <dcterms:modified xsi:type="dcterms:W3CDTF">2020-07-11T02:46:48Z</dcterms:modified>
</cp:coreProperties>
</file>