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14"/>
  </p:notesMasterIdLst>
  <p:sldIdLst>
    <p:sldId id="261" r:id="rId2"/>
    <p:sldId id="257" r:id="rId3"/>
    <p:sldId id="267" r:id="rId4"/>
    <p:sldId id="258" r:id="rId5"/>
    <p:sldId id="259" r:id="rId6"/>
    <p:sldId id="262" r:id="rId7"/>
    <p:sldId id="263" r:id="rId8"/>
    <p:sldId id="265" r:id="rId9"/>
    <p:sldId id="270" r:id="rId10"/>
    <p:sldId id="273" r:id="rId11"/>
    <p:sldId id="272"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369" autoAdjust="0"/>
  </p:normalViewPr>
  <p:slideViewPr>
    <p:cSldViewPr snapToGrid="0">
      <p:cViewPr varScale="1">
        <p:scale>
          <a:sx n="111" d="100"/>
          <a:sy n="111" d="100"/>
        </p:scale>
        <p:origin x="8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1B0E2-1028-4842-963D-543B4E47F701}" type="datetimeFigureOut">
              <a:rPr lang="en-CA" smtClean="0"/>
              <a:t>2018-07-19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4B58E-DAF7-408F-B85A-1E19BC3F04B2}" type="slidenum">
              <a:rPr lang="en-CA" smtClean="0"/>
              <a:t>‹#›</a:t>
            </a:fld>
            <a:endParaRPr lang="en-CA"/>
          </a:p>
        </p:txBody>
      </p:sp>
    </p:spTree>
    <p:extLst>
      <p:ext uri="{BB962C8B-B14F-4D97-AF65-F5344CB8AC3E}">
        <p14:creationId xmlns:p14="http://schemas.microsoft.com/office/powerpoint/2010/main" val="12967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24B58E-DAF7-408F-B85A-1E19BC3F04B2}" type="slidenum">
              <a:rPr lang="en-CA" smtClean="0"/>
              <a:t>2</a:t>
            </a:fld>
            <a:endParaRPr lang="en-CA"/>
          </a:p>
        </p:txBody>
      </p:sp>
    </p:spTree>
    <p:extLst>
      <p:ext uri="{BB962C8B-B14F-4D97-AF65-F5344CB8AC3E}">
        <p14:creationId xmlns:p14="http://schemas.microsoft.com/office/powerpoint/2010/main" val="308517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24B58E-DAF7-408F-B85A-1E19BC3F04B2}" type="slidenum">
              <a:rPr lang="en-CA" smtClean="0"/>
              <a:t>3</a:t>
            </a:fld>
            <a:endParaRPr lang="en-CA"/>
          </a:p>
        </p:txBody>
      </p:sp>
    </p:spTree>
    <p:extLst>
      <p:ext uri="{BB962C8B-B14F-4D97-AF65-F5344CB8AC3E}">
        <p14:creationId xmlns:p14="http://schemas.microsoft.com/office/powerpoint/2010/main" val="396791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24B58E-DAF7-408F-B85A-1E19BC3F04B2}" type="slidenum">
              <a:rPr lang="en-CA" smtClean="0"/>
              <a:t>5</a:t>
            </a:fld>
            <a:endParaRPr lang="en-CA"/>
          </a:p>
        </p:txBody>
      </p:sp>
    </p:spTree>
    <p:extLst>
      <p:ext uri="{BB962C8B-B14F-4D97-AF65-F5344CB8AC3E}">
        <p14:creationId xmlns:p14="http://schemas.microsoft.com/office/powerpoint/2010/main" val="293678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24B58E-DAF7-408F-B85A-1E19BC3F04B2}" type="slidenum">
              <a:rPr lang="en-CA" smtClean="0"/>
              <a:t>7</a:t>
            </a:fld>
            <a:endParaRPr lang="en-CA"/>
          </a:p>
        </p:txBody>
      </p:sp>
    </p:spTree>
    <p:extLst>
      <p:ext uri="{BB962C8B-B14F-4D97-AF65-F5344CB8AC3E}">
        <p14:creationId xmlns:p14="http://schemas.microsoft.com/office/powerpoint/2010/main" val="48184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24B58E-DAF7-408F-B85A-1E19BC3F04B2}" type="slidenum">
              <a:rPr lang="en-CA" smtClean="0"/>
              <a:t>9</a:t>
            </a:fld>
            <a:endParaRPr lang="en-CA"/>
          </a:p>
        </p:txBody>
      </p:sp>
    </p:spTree>
    <p:extLst>
      <p:ext uri="{BB962C8B-B14F-4D97-AF65-F5344CB8AC3E}">
        <p14:creationId xmlns:p14="http://schemas.microsoft.com/office/powerpoint/2010/main" val="421560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24B58E-DAF7-408F-B85A-1E19BC3F04B2}" type="slidenum">
              <a:rPr lang="en-CA" smtClean="0"/>
              <a:t>10</a:t>
            </a:fld>
            <a:endParaRPr lang="en-CA"/>
          </a:p>
        </p:txBody>
      </p:sp>
    </p:spTree>
    <p:extLst>
      <p:ext uri="{BB962C8B-B14F-4D97-AF65-F5344CB8AC3E}">
        <p14:creationId xmlns:p14="http://schemas.microsoft.com/office/powerpoint/2010/main" val="190245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24B58E-DAF7-408F-B85A-1E19BC3F04B2}" type="slidenum">
              <a:rPr lang="en-CA" smtClean="0"/>
              <a:t>11</a:t>
            </a:fld>
            <a:endParaRPr lang="en-CA"/>
          </a:p>
        </p:txBody>
      </p:sp>
    </p:spTree>
    <p:extLst>
      <p:ext uri="{BB962C8B-B14F-4D97-AF65-F5344CB8AC3E}">
        <p14:creationId xmlns:p14="http://schemas.microsoft.com/office/powerpoint/2010/main" val="60598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8F0B-A5FD-49B6-9586-B33E9377715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E4B31AF4-5571-499B-B39C-547ACF7A13B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DB59235-82FE-4320-B9A4-045263627BD7}"/>
              </a:ext>
            </a:extLst>
          </p:cNvPr>
          <p:cNvSpPr>
            <a:spLocks noGrp="1"/>
          </p:cNvSpPr>
          <p:nvPr>
            <p:ph type="dt" sz="half" idx="10"/>
          </p:nvPr>
        </p:nvSpPr>
        <p:spPr/>
        <p:txBody>
          <a:bodyPr/>
          <a:lstStyle/>
          <a:p>
            <a:fld id="{530820CF-B880-4189-942D-D702A7CBA730}" type="datetimeFigureOut">
              <a:rPr lang="zh-CN" altLang="en-US" smtClean="0"/>
              <a:pPr/>
              <a:t>2018/7/19</a:t>
            </a:fld>
            <a:endParaRPr lang="zh-CN" altLang="en-US"/>
          </a:p>
        </p:txBody>
      </p:sp>
      <p:sp>
        <p:nvSpPr>
          <p:cNvPr id="5" name="Footer Placeholder 4">
            <a:extLst>
              <a:ext uri="{FF2B5EF4-FFF2-40B4-BE49-F238E27FC236}">
                <a16:creationId xmlns:a16="http://schemas.microsoft.com/office/drawing/2014/main" id="{86F4A7E8-B40A-4C6B-BBB6-FB75D8B666B0}"/>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B489BA5-E3EC-4CB5-A44F-7897699C1B6B}"/>
              </a:ext>
            </a:extLst>
          </p:cNvPr>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39110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699A-1C55-45CC-B374-F4F5F9D79FF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5EDF856-DDFD-4AC1-85D6-4617928DA1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3C532F-D10E-4EA8-9DE6-B3956CF7DC7C}"/>
              </a:ext>
            </a:extLst>
          </p:cNvPr>
          <p:cNvSpPr>
            <a:spLocks noGrp="1"/>
          </p:cNvSpPr>
          <p:nvPr>
            <p:ph type="dt" sz="half" idx="10"/>
          </p:nvPr>
        </p:nvSpPr>
        <p:spPr/>
        <p:txBody>
          <a:bodyPr/>
          <a:lstStyle/>
          <a:p>
            <a:fld id="{530820CF-B880-4189-942D-D702A7CBA730}" type="datetimeFigureOut">
              <a:rPr lang="zh-CN" altLang="en-US" smtClean="0"/>
              <a:pPr/>
              <a:t>2018/7/19</a:t>
            </a:fld>
            <a:endParaRPr lang="zh-CN" altLang="en-US"/>
          </a:p>
        </p:txBody>
      </p:sp>
      <p:sp>
        <p:nvSpPr>
          <p:cNvPr id="5" name="Footer Placeholder 4">
            <a:extLst>
              <a:ext uri="{FF2B5EF4-FFF2-40B4-BE49-F238E27FC236}">
                <a16:creationId xmlns:a16="http://schemas.microsoft.com/office/drawing/2014/main" id="{2CCCF1AA-6D1C-48DD-927D-402A691D5CC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267456C-58B0-457F-9BA2-F08129B88667}"/>
              </a:ext>
            </a:extLst>
          </p:cNvPr>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0687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E178E-2CED-4584-B162-E3CF912CE46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109A59A-E2F9-4232-8747-F99A672DB09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7A4CC90-B354-41C5-ACEE-0A3E1A7FD8C6}"/>
              </a:ext>
            </a:extLst>
          </p:cNvPr>
          <p:cNvSpPr>
            <a:spLocks noGrp="1"/>
          </p:cNvSpPr>
          <p:nvPr>
            <p:ph type="dt" sz="half" idx="10"/>
          </p:nvPr>
        </p:nvSpPr>
        <p:spPr/>
        <p:txBody>
          <a:bodyPr/>
          <a:lstStyle/>
          <a:p>
            <a:fld id="{530820CF-B880-4189-942D-D702A7CBA730}" type="datetimeFigureOut">
              <a:rPr lang="zh-CN" altLang="en-US" smtClean="0"/>
              <a:pPr/>
              <a:t>2018/7/19</a:t>
            </a:fld>
            <a:endParaRPr lang="zh-CN" altLang="en-US"/>
          </a:p>
        </p:txBody>
      </p:sp>
      <p:sp>
        <p:nvSpPr>
          <p:cNvPr id="5" name="Footer Placeholder 4">
            <a:extLst>
              <a:ext uri="{FF2B5EF4-FFF2-40B4-BE49-F238E27FC236}">
                <a16:creationId xmlns:a16="http://schemas.microsoft.com/office/drawing/2014/main" id="{E8510059-9C4C-47D0-BC9F-0CAD182A36E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5D203850-BC32-4F0B-A6D8-9E1888ED6DBE}"/>
              </a:ext>
            </a:extLst>
          </p:cNvPr>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8963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8846-9E13-46DC-94BA-563FAEF85B3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86E6751-F24D-4D52-B431-1F4CCEDDD2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1F0C30-5028-49EA-A5E9-C847EAE4C58F}"/>
              </a:ext>
            </a:extLst>
          </p:cNvPr>
          <p:cNvSpPr>
            <a:spLocks noGrp="1"/>
          </p:cNvSpPr>
          <p:nvPr>
            <p:ph type="dt" sz="half" idx="10"/>
          </p:nvPr>
        </p:nvSpPr>
        <p:spPr/>
        <p:txBody>
          <a:bodyPr/>
          <a:lstStyle/>
          <a:p>
            <a:fld id="{530820CF-B880-4189-942D-D702A7CBA730}" type="datetimeFigureOut">
              <a:rPr lang="zh-CN" altLang="en-US" smtClean="0"/>
              <a:pPr/>
              <a:t>2018/7/19</a:t>
            </a:fld>
            <a:endParaRPr lang="zh-CN" altLang="en-US"/>
          </a:p>
        </p:txBody>
      </p:sp>
      <p:sp>
        <p:nvSpPr>
          <p:cNvPr id="5" name="Footer Placeholder 4">
            <a:extLst>
              <a:ext uri="{FF2B5EF4-FFF2-40B4-BE49-F238E27FC236}">
                <a16:creationId xmlns:a16="http://schemas.microsoft.com/office/drawing/2014/main" id="{A2FD80B1-E696-4551-B4CB-07B7D0A56580}"/>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2A6F42F-3935-4265-BBE8-2F8283811120}"/>
              </a:ext>
            </a:extLst>
          </p:cNvPr>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3108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9ADF-0160-4983-946E-AEBBAF94B5D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A50C3A6-19E2-4509-AD63-F6B97FDE8A4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16A11-9987-4E0C-822E-5C61FEB1A3E1}"/>
              </a:ext>
            </a:extLst>
          </p:cNvPr>
          <p:cNvSpPr>
            <a:spLocks noGrp="1"/>
          </p:cNvSpPr>
          <p:nvPr>
            <p:ph type="dt" sz="half" idx="10"/>
          </p:nvPr>
        </p:nvSpPr>
        <p:spPr/>
        <p:txBody>
          <a:bodyPr/>
          <a:lstStyle/>
          <a:p>
            <a:fld id="{530820CF-B880-4189-942D-D702A7CBA730}" type="datetimeFigureOut">
              <a:rPr lang="zh-CN" altLang="en-US" smtClean="0"/>
              <a:pPr/>
              <a:t>2018/7/19</a:t>
            </a:fld>
            <a:endParaRPr lang="zh-CN" altLang="en-US"/>
          </a:p>
        </p:txBody>
      </p:sp>
      <p:sp>
        <p:nvSpPr>
          <p:cNvPr id="5" name="Footer Placeholder 4">
            <a:extLst>
              <a:ext uri="{FF2B5EF4-FFF2-40B4-BE49-F238E27FC236}">
                <a16:creationId xmlns:a16="http://schemas.microsoft.com/office/drawing/2014/main" id="{AF491E89-4BA8-44FD-BB14-25E40F494F0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FAA5C08-4823-4F43-AFDE-406729205A2F}"/>
              </a:ext>
            </a:extLst>
          </p:cNvPr>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17126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5D76-FA08-4E60-BA1C-1028D0D8B6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4EB650E-7B5D-4CE0-ADDA-C0C79B68060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F417C00-DCFA-4AB9-B9F0-80937A18968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6834E8C-4316-4F97-8101-8078842DE2F1}"/>
              </a:ext>
            </a:extLst>
          </p:cNvPr>
          <p:cNvSpPr>
            <a:spLocks noGrp="1"/>
          </p:cNvSpPr>
          <p:nvPr>
            <p:ph type="dt" sz="half" idx="10"/>
          </p:nvPr>
        </p:nvSpPr>
        <p:spPr/>
        <p:txBody>
          <a:bodyPr/>
          <a:lstStyle/>
          <a:p>
            <a:fld id="{530820CF-B880-4189-942D-D702A7CBA730}" type="datetimeFigureOut">
              <a:rPr lang="zh-CN" altLang="en-US" smtClean="0"/>
              <a:pPr/>
              <a:t>2018/7/19</a:t>
            </a:fld>
            <a:endParaRPr lang="zh-CN" altLang="en-US"/>
          </a:p>
        </p:txBody>
      </p:sp>
      <p:sp>
        <p:nvSpPr>
          <p:cNvPr id="6" name="Footer Placeholder 5">
            <a:extLst>
              <a:ext uri="{FF2B5EF4-FFF2-40B4-BE49-F238E27FC236}">
                <a16:creationId xmlns:a16="http://schemas.microsoft.com/office/drawing/2014/main" id="{95BB59CC-6382-4E54-B234-5AAA0851C9AD}"/>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A2F5575F-D6C4-4500-8C04-21B8E36CFACA}"/>
              </a:ext>
            </a:extLst>
          </p:cNvPr>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90217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564B-FB42-4530-9E6D-1ADD27E9FFEF}"/>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0F7880-AC81-4A58-9BCF-7AB3C220AFA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4E3C684-8DFB-4D3B-A745-0E073F37F98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EED7ED1-82BB-441A-96E3-FF583E4CE28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CC5A870-9E76-4E9C-B2B7-6ECDB994665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6178FEC-4064-46B3-AC7D-AA0CC76B82DE}"/>
              </a:ext>
            </a:extLst>
          </p:cNvPr>
          <p:cNvSpPr>
            <a:spLocks noGrp="1"/>
          </p:cNvSpPr>
          <p:nvPr>
            <p:ph type="dt" sz="half" idx="10"/>
          </p:nvPr>
        </p:nvSpPr>
        <p:spPr/>
        <p:txBody>
          <a:bodyPr/>
          <a:lstStyle/>
          <a:p>
            <a:fld id="{530820CF-B880-4189-942D-D702A7CBA730}" type="datetimeFigureOut">
              <a:rPr lang="zh-CN" altLang="en-US" smtClean="0"/>
              <a:pPr/>
              <a:t>2018/7/19</a:t>
            </a:fld>
            <a:endParaRPr lang="zh-CN" altLang="en-US"/>
          </a:p>
        </p:txBody>
      </p:sp>
      <p:sp>
        <p:nvSpPr>
          <p:cNvPr id="8" name="Footer Placeholder 7">
            <a:extLst>
              <a:ext uri="{FF2B5EF4-FFF2-40B4-BE49-F238E27FC236}">
                <a16:creationId xmlns:a16="http://schemas.microsoft.com/office/drawing/2014/main" id="{7B97A58A-1A5B-4356-8DDB-B674CF63867B}"/>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7B9B52A4-884E-47B6-B6D7-DCC763ADF8E9}"/>
              </a:ext>
            </a:extLst>
          </p:cNvPr>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198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E7BF-E3B1-4FDD-B4FC-E5E93A16A11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CA86703-B58D-4064-992D-F6C885485A33}"/>
              </a:ext>
            </a:extLst>
          </p:cNvPr>
          <p:cNvSpPr>
            <a:spLocks noGrp="1"/>
          </p:cNvSpPr>
          <p:nvPr>
            <p:ph type="dt" sz="half" idx="10"/>
          </p:nvPr>
        </p:nvSpPr>
        <p:spPr/>
        <p:txBody>
          <a:bodyPr/>
          <a:lstStyle/>
          <a:p>
            <a:fld id="{530820CF-B880-4189-942D-D702A7CBA730}" type="datetimeFigureOut">
              <a:rPr lang="zh-CN" altLang="en-US" smtClean="0"/>
              <a:pPr/>
              <a:t>2018/7/19</a:t>
            </a:fld>
            <a:endParaRPr lang="zh-CN" altLang="en-US"/>
          </a:p>
        </p:txBody>
      </p:sp>
      <p:sp>
        <p:nvSpPr>
          <p:cNvPr id="4" name="Footer Placeholder 3">
            <a:extLst>
              <a:ext uri="{FF2B5EF4-FFF2-40B4-BE49-F238E27FC236}">
                <a16:creationId xmlns:a16="http://schemas.microsoft.com/office/drawing/2014/main" id="{4A643271-3D52-48FD-9A4F-BDA967A9D19F}"/>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A7509C67-0419-4F20-A1F2-B9156563A429}"/>
              </a:ext>
            </a:extLst>
          </p:cNvPr>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95662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86AE7-7FD0-4E81-B62E-391FD6DD9F2A}"/>
              </a:ext>
            </a:extLst>
          </p:cNvPr>
          <p:cNvSpPr>
            <a:spLocks noGrp="1"/>
          </p:cNvSpPr>
          <p:nvPr>
            <p:ph type="dt" sz="half" idx="10"/>
          </p:nvPr>
        </p:nvSpPr>
        <p:spPr/>
        <p:txBody>
          <a:bodyPr/>
          <a:lstStyle/>
          <a:p>
            <a:fld id="{530820CF-B880-4189-942D-D702A7CBA730}" type="datetimeFigureOut">
              <a:rPr lang="zh-CN" altLang="en-US" smtClean="0"/>
              <a:pPr/>
              <a:t>2018/7/19</a:t>
            </a:fld>
            <a:endParaRPr lang="zh-CN" altLang="en-US"/>
          </a:p>
        </p:txBody>
      </p:sp>
      <p:sp>
        <p:nvSpPr>
          <p:cNvPr id="3" name="Footer Placeholder 2">
            <a:extLst>
              <a:ext uri="{FF2B5EF4-FFF2-40B4-BE49-F238E27FC236}">
                <a16:creationId xmlns:a16="http://schemas.microsoft.com/office/drawing/2014/main" id="{0CA98960-A440-4437-A167-ADA12B770668}"/>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BBDE4330-1212-478E-8C33-152F1EA71DFF}"/>
              </a:ext>
            </a:extLst>
          </p:cNvPr>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40713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8C-E86D-474C-9643-093482BE37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2418AE-82A6-44E1-A162-3986E0ADDB0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8F48710-BE06-4FE2-A719-00BECBC3B7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572672F-C206-4DB4-802E-EE5A4C97180A}"/>
              </a:ext>
            </a:extLst>
          </p:cNvPr>
          <p:cNvSpPr>
            <a:spLocks noGrp="1"/>
          </p:cNvSpPr>
          <p:nvPr>
            <p:ph type="dt" sz="half" idx="10"/>
          </p:nvPr>
        </p:nvSpPr>
        <p:spPr/>
        <p:txBody>
          <a:bodyPr/>
          <a:lstStyle/>
          <a:p>
            <a:fld id="{530820CF-B880-4189-942D-D702A7CBA730}" type="datetimeFigureOut">
              <a:rPr lang="zh-CN" altLang="en-US" smtClean="0"/>
              <a:pPr/>
              <a:t>2018/7/19</a:t>
            </a:fld>
            <a:endParaRPr lang="zh-CN" altLang="en-US"/>
          </a:p>
        </p:txBody>
      </p:sp>
      <p:sp>
        <p:nvSpPr>
          <p:cNvPr id="6" name="Footer Placeholder 5">
            <a:extLst>
              <a:ext uri="{FF2B5EF4-FFF2-40B4-BE49-F238E27FC236}">
                <a16:creationId xmlns:a16="http://schemas.microsoft.com/office/drawing/2014/main" id="{AED6CEBC-968F-4E95-8EEE-86A6B4BD6BCE}"/>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B74FA391-7555-45D3-AE59-87B68681D5B0}"/>
              </a:ext>
            </a:extLst>
          </p:cNvPr>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84926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9ED0-52F4-4AE8-9472-7D4FB1A0F60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AA94C82-D09E-4B8C-B518-62D97994C8C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CE9A9BA3-BA88-46BA-94F8-8121E30242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2303EB9-9C6C-483C-89B2-98B3011FD4F9}"/>
              </a:ext>
            </a:extLst>
          </p:cNvPr>
          <p:cNvSpPr>
            <a:spLocks noGrp="1"/>
          </p:cNvSpPr>
          <p:nvPr>
            <p:ph type="dt" sz="half" idx="10"/>
          </p:nvPr>
        </p:nvSpPr>
        <p:spPr/>
        <p:txBody>
          <a:bodyPr/>
          <a:lstStyle/>
          <a:p>
            <a:fld id="{530820CF-B880-4189-942D-D702A7CBA730}" type="datetimeFigureOut">
              <a:rPr lang="zh-CN" altLang="en-US" smtClean="0"/>
              <a:pPr/>
              <a:t>2018/7/19</a:t>
            </a:fld>
            <a:endParaRPr lang="zh-CN" altLang="en-US"/>
          </a:p>
        </p:txBody>
      </p:sp>
      <p:sp>
        <p:nvSpPr>
          <p:cNvPr id="6" name="Footer Placeholder 5">
            <a:extLst>
              <a:ext uri="{FF2B5EF4-FFF2-40B4-BE49-F238E27FC236}">
                <a16:creationId xmlns:a16="http://schemas.microsoft.com/office/drawing/2014/main" id="{4740CABC-4972-467F-A19D-CB957A2ED1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C07907-94A8-4395-9F3F-FE0B4447EBC0}"/>
              </a:ext>
            </a:extLst>
          </p:cNvPr>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61201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836E45-0DD1-4423-98D4-3515DA4A3FC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F37B8FB-A083-44EB-8108-2A0503F951D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0DE50FA-4CBE-4D30-B6FF-F5CD3AEA2C6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pPr/>
              <a:t>2018/7/19</a:t>
            </a:fld>
            <a:endParaRPr lang="zh-CN" altLang="en-US"/>
          </a:p>
        </p:txBody>
      </p:sp>
      <p:sp>
        <p:nvSpPr>
          <p:cNvPr id="5" name="Footer Placeholder 4">
            <a:extLst>
              <a:ext uri="{FF2B5EF4-FFF2-40B4-BE49-F238E27FC236}">
                <a16:creationId xmlns:a16="http://schemas.microsoft.com/office/drawing/2014/main" id="{B7883782-5C78-4256-A6DB-2D5ABF9AFA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34BF3B14-D055-46C7-AAD0-CAE51FCFCF7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5170054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gif"/><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335AD4-2654-432A-9571-FDE6FD4956D6}"/>
              </a:ext>
            </a:extLst>
          </p:cNvPr>
          <p:cNvSpPr/>
          <p:nvPr/>
        </p:nvSpPr>
        <p:spPr>
          <a:xfrm>
            <a:off x="0" y="4959733"/>
            <a:ext cx="9144000" cy="559794"/>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098" name="Picture 2"/>
          <p:cNvPicPr>
            <a:picLocks noChangeAspect="1" noChangeArrowheads="1"/>
          </p:cNvPicPr>
          <p:nvPr/>
        </p:nvPicPr>
        <p:blipFill rotWithShape="1">
          <a:blip r:embed="rId2" cstate="print"/>
          <a:srcRect l="4396" t="7017" r="5495" b="8775"/>
          <a:stretch/>
        </p:blipFill>
        <p:spPr bwMode="auto">
          <a:xfrm>
            <a:off x="1691680" y="1052736"/>
            <a:ext cx="5904656" cy="3456384"/>
          </a:xfrm>
          <a:prstGeom prst="rect">
            <a:avLst/>
          </a:prstGeom>
          <a:noFill/>
          <a:ln w="6350">
            <a:solidFill>
              <a:schemeClr val="bg1"/>
            </a:solidFill>
            <a:miter lim="800000"/>
            <a:headEnd/>
            <a:tailEnd/>
          </a:ln>
        </p:spPr>
      </p:pic>
      <p:sp>
        <p:nvSpPr>
          <p:cNvPr id="3" name="TextBox 2"/>
          <p:cNvSpPr txBox="1"/>
          <p:nvPr/>
        </p:nvSpPr>
        <p:spPr>
          <a:xfrm>
            <a:off x="462067" y="5799283"/>
            <a:ext cx="5170005" cy="523220"/>
          </a:xfrm>
          <a:prstGeom prst="rect">
            <a:avLst/>
          </a:prstGeom>
          <a:noFill/>
        </p:spPr>
        <p:txBody>
          <a:bodyPr wrap="none" rtlCol="0">
            <a:spAutoFit/>
          </a:bodyPr>
          <a:lstStyle/>
          <a:p>
            <a:r>
              <a:rPr lang="en-US" altLang="zh-CN" sz="2800" dirty="0">
                <a:latin typeface="Forum" panose="02000000000000000000" pitchFamily="2" charset="0"/>
              </a:rPr>
              <a:t>SURROUND INSTALLATION GUIDE</a:t>
            </a:r>
            <a:endParaRPr lang="zh-CN" altLang="en-US" sz="2800" dirty="0">
              <a:latin typeface="Forum" panose="02000000000000000000" pitchFamily="2" charset="0"/>
            </a:endParaRPr>
          </a:p>
        </p:txBody>
      </p:sp>
      <p:sp>
        <p:nvSpPr>
          <p:cNvPr id="4" name="TextBox 3"/>
          <p:cNvSpPr txBox="1"/>
          <p:nvPr/>
        </p:nvSpPr>
        <p:spPr>
          <a:xfrm>
            <a:off x="439812" y="6208911"/>
            <a:ext cx="2303836" cy="369332"/>
          </a:xfrm>
          <a:prstGeom prst="rect">
            <a:avLst/>
          </a:prstGeom>
          <a:noFill/>
        </p:spPr>
        <p:txBody>
          <a:bodyPr wrap="none" rtlCol="0">
            <a:spAutoFit/>
          </a:bodyPr>
          <a:lstStyle/>
          <a:p>
            <a:r>
              <a:rPr lang="en-US" altLang="zh-CN" dirty="0">
                <a:solidFill>
                  <a:schemeClr val="accent2"/>
                </a:solidFill>
                <a:latin typeface="Calibri" panose="020F0502020204030204" pitchFamily="34" charset="0"/>
                <a:cs typeface="Calibri" panose="020F0502020204030204" pitchFamily="34" charset="0"/>
              </a:rPr>
              <a:t>BI-40-XTRASLIM Series</a:t>
            </a:r>
            <a:endParaRPr lang="zh-CN" altLang="en-US" dirty="0">
              <a:solidFill>
                <a:schemeClr val="accent2"/>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B8197F9B-D4C7-455E-BF18-83E3DA12F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6767" y="194873"/>
            <a:ext cx="1962474" cy="6021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37FA6A51-C31F-40F2-A404-3390BA64A6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18418"/>
            <a:ext cx="9144000" cy="6010275"/>
          </a:xfrm>
          <a:prstGeom prst="rect">
            <a:avLst/>
          </a:prstGeom>
          <a:noFill/>
          <a:ln w="9525">
            <a:noFill/>
            <a:miter lim="800000"/>
            <a:headEnd/>
            <a:tailEnd/>
          </a:ln>
        </p:spPr>
      </p:pic>
      <p:sp>
        <p:nvSpPr>
          <p:cNvPr id="13" name="Rectangle 12">
            <a:extLst>
              <a:ext uri="{FF2B5EF4-FFF2-40B4-BE49-F238E27FC236}">
                <a16:creationId xmlns:a16="http://schemas.microsoft.com/office/drawing/2014/main" id="{CFC90E1F-1507-40D3-B41F-41F5F980F4E7}"/>
              </a:ext>
            </a:extLst>
          </p:cNvPr>
          <p:cNvSpPr/>
          <p:nvPr/>
        </p:nvSpPr>
        <p:spPr>
          <a:xfrm>
            <a:off x="0" y="5164163"/>
            <a:ext cx="9180512" cy="1693837"/>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Picture 29" descr="A close up of a logo&#10;&#10;Description generated with very high confidence">
            <a:extLst>
              <a:ext uri="{FF2B5EF4-FFF2-40B4-BE49-F238E27FC236}">
                <a16:creationId xmlns:a16="http://schemas.microsoft.com/office/drawing/2014/main" id="{90DF92BD-DA0C-4B6B-B0FB-9525D12358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341" t="36383" r="18634" b="43095"/>
          <a:stretch/>
        </p:blipFill>
        <p:spPr>
          <a:xfrm>
            <a:off x="7596336" y="6287742"/>
            <a:ext cx="1440160" cy="374254"/>
          </a:xfrm>
          <a:prstGeom prst="rect">
            <a:avLst/>
          </a:prstGeom>
        </p:spPr>
      </p:pic>
      <p:sp>
        <p:nvSpPr>
          <p:cNvPr id="9" name="TextBox 8">
            <a:extLst>
              <a:ext uri="{FF2B5EF4-FFF2-40B4-BE49-F238E27FC236}">
                <a16:creationId xmlns:a16="http://schemas.microsoft.com/office/drawing/2014/main" id="{9396F205-37FA-4E9A-A0B1-9CA1FC1C73D8}"/>
              </a:ext>
            </a:extLst>
          </p:cNvPr>
          <p:cNvSpPr txBox="1"/>
          <p:nvPr/>
        </p:nvSpPr>
        <p:spPr>
          <a:xfrm>
            <a:off x="1155561" y="5772769"/>
            <a:ext cx="7988439" cy="369332"/>
          </a:xfrm>
          <a:prstGeom prst="rect">
            <a:avLst/>
          </a:prstGeom>
          <a:noFill/>
        </p:spPr>
        <p:txBody>
          <a:bodyPr wrap="square" rtlCol="0">
            <a:spAutoFit/>
          </a:bodyPr>
          <a:lstStyle/>
          <a:p>
            <a:r>
              <a:rPr lang="en-US" altLang="zh-CN" dirty="0">
                <a:solidFill>
                  <a:schemeClr val="bg1"/>
                </a:solidFill>
              </a:rPr>
              <a:t>The unit is heavy, make sure 2 people handle the whole set and operate with care.</a:t>
            </a:r>
            <a:endParaRPr lang="zh-CN" altLang="en-US" dirty="0">
              <a:solidFill>
                <a:schemeClr val="bg1"/>
              </a:solidFill>
            </a:endParaRPr>
          </a:p>
        </p:txBody>
      </p:sp>
      <p:grpSp>
        <p:nvGrpSpPr>
          <p:cNvPr id="10" name="Group 9">
            <a:extLst>
              <a:ext uri="{FF2B5EF4-FFF2-40B4-BE49-F238E27FC236}">
                <a16:creationId xmlns:a16="http://schemas.microsoft.com/office/drawing/2014/main" id="{68A8645F-B6D4-4445-9753-D8ADAB2F4355}"/>
              </a:ext>
            </a:extLst>
          </p:cNvPr>
          <p:cNvGrpSpPr/>
          <p:nvPr/>
        </p:nvGrpSpPr>
        <p:grpSpPr>
          <a:xfrm>
            <a:off x="560040" y="5497387"/>
            <a:ext cx="696001" cy="578463"/>
            <a:chOff x="7624622" y="5402065"/>
            <a:chExt cx="696001" cy="578463"/>
          </a:xfrm>
        </p:grpSpPr>
        <p:sp>
          <p:nvSpPr>
            <p:cNvPr id="11" name="Isosceles Triangle 10">
              <a:extLst>
                <a:ext uri="{FF2B5EF4-FFF2-40B4-BE49-F238E27FC236}">
                  <a16:creationId xmlns:a16="http://schemas.microsoft.com/office/drawing/2014/main" id="{37301653-4EA7-4D64-9FC6-2E943BE9A224}"/>
                </a:ext>
              </a:extLst>
            </p:cNvPr>
            <p:cNvSpPr/>
            <p:nvPr/>
          </p:nvSpPr>
          <p:spPr>
            <a:xfrm>
              <a:off x="7624622" y="5402065"/>
              <a:ext cx="476963" cy="445904"/>
            </a:xfrm>
            <a:prstGeom prst="triangle">
              <a:avLst/>
            </a:prstGeom>
            <a:solidFill>
              <a:schemeClr val="bg1"/>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8E8F79CA-7C2D-4667-AAA3-449B2C068647}"/>
                </a:ext>
              </a:extLst>
            </p:cNvPr>
            <p:cNvSpPr txBox="1"/>
            <p:nvPr/>
          </p:nvSpPr>
          <p:spPr>
            <a:xfrm>
              <a:off x="7730964" y="5518863"/>
              <a:ext cx="589659" cy="461665"/>
            </a:xfrm>
            <a:prstGeom prst="rect">
              <a:avLst/>
            </a:prstGeom>
            <a:noFill/>
          </p:spPr>
          <p:txBody>
            <a:bodyPr wrap="square" rtlCol="0">
              <a:spAutoFit/>
            </a:bodyPr>
            <a:lstStyle/>
            <a:p>
              <a:r>
                <a:rPr lang="en-CA" sz="2400" dirty="0">
                  <a:solidFill>
                    <a:schemeClr val="accent2"/>
                  </a:solidFill>
                  <a:latin typeface="Myanmar Text" panose="020B0502040204020203" pitchFamily="34" charset="0"/>
                  <a:cs typeface="Myanmar Text" panose="020B0502040204020203" pitchFamily="34" charset="0"/>
                </a:rPr>
                <a:t>!</a:t>
              </a:r>
            </a:p>
          </p:txBody>
        </p:sp>
      </p:grpSp>
      <p:sp>
        <p:nvSpPr>
          <p:cNvPr id="14" name="TextBox 13">
            <a:extLst>
              <a:ext uri="{FF2B5EF4-FFF2-40B4-BE49-F238E27FC236}">
                <a16:creationId xmlns:a16="http://schemas.microsoft.com/office/drawing/2014/main" id="{C67C8C12-031D-4295-8A9D-3F75CD030C37}"/>
              </a:ext>
            </a:extLst>
          </p:cNvPr>
          <p:cNvSpPr txBox="1"/>
          <p:nvPr/>
        </p:nvSpPr>
        <p:spPr>
          <a:xfrm>
            <a:off x="1143345" y="5341412"/>
            <a:ext cx="1450057" cy="523220"/>
          </a:xfrm>
          <a:prstGeom prst="rect">
            <a:avLst/>
          </a:prstGeom>
          <a:noFill/>
        </p:spPr>
        <p:txBody>
          <a:bodyPr wrap="square" rtlCol="0">
            <a:spAutoFit/>
          </a:bodyPr>
          <a:lstStyle/>
          <a:p>
            <a:r>
              <a:rPr lang="en-US" sz="2800" dirty="0">
                <a:solidFill>
                  <a:schemeClr val="bg1"/>
                </a:solidFill>
                <a:latin typeface="Forum" panose="02000000000000000000" pitchFamily="2" charset="0"/>
              </a:rPr>
              <a:t>HEAVY:</a:t>
            </a:r>
            <a:endParaRPr lang="en-US" sz="1000" dirty="0">
              <a:solidFill>
                <a:schemeClr val="bg1"/>
              </a:solidFill>
            </a:endParaRPr>
          </a:p>
        </p:txBody>
      </p:sp>
    </p:spTree>
    <p:extLst>
      <p:ext uri="{BB962C8B-B14F-4D97-AF65-F5344CB8AC3E}">
        <p14:creationId xmlns:p14="http://schemas.microsoft.com/office/powerpoint/2010/main" val="61584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C90E1F-1507-40D3-B41F-41F5F980F4E7}"/>
              </a:ext>
            </a:extLst>
          </p:cNvPr>
          <p:cNvSpPr/>
          <p:nvPr/>
        </p:nvSpPr>
        <p:spPr>
          <a:xfrm>
            <a:off x="0" y="3518906"/>
            <a:ext cx="9180512" cy="394901"/>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Picture 29" descr="A close up of a logo&#10;&#10;Description generated with very high confidence">
            <a:extLst>
              <a:ext uri="{FF2B5EF4-FFF2-40B4-BE49-F238E27FC236}">
                <a16:creationId xmlns:a16="http://schemas.microsoft.com/office/drawing/2014/main" id="{90DF92BD-DA0C-4B6B-B0FB-9525D12358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41" t="36383" r="18634" b="43095"/>
          <a:stretch/>
        </p:blipFill>
        <p:spPr>
          <a:xfrm>
            <a:off x="7596336" y="3532154"/>
            <a:ext cx="1440160" cy="374254"/>
          </a:xfrm>
          <a:prstGeom prst="rect">
            <a:avLst/>
          </a:prstGeom>
        </p:spPr>
      </p:pic>
      <p:sp>
        <p:nvSpPr>
          <p:cNvPr id="20" name="TextBox 19">
            <a:extLst>
              <a:ext uri="{FF2B5EF4-FFF2-40B4-BE49-F238E27FC236}">
                <a16:creationId xmlns:a16="http://schemas.microsoft.com/office/drawing/2014/main" id="{1695BC0A-2BB9-4891-97A6-530A50909FA2}"/>
              </a:ext>
            </a:extLst>
          </p:cNvPr>
          <p:cNvSpPr txBox="1"/>
          <p:nvPr/>
        </p:nvSpPr>
        <p:spPr>
          <a:xfrm>
            <a:off x="269557" y="4243946"/>
            <a:ext cx="3915789" cy="246221"/>
          </a:xfrm>
          <a:prstGeom prst="rect">
            <a:avLst/>
          </a:prstGeom>
          <a:noFill/>
        </p:spPr>
        <p:txBody>
          <a:bodyPr wrap="square" rtlCol="0">
            <a:spAutoFit/>
          </a:bodyPr>
          <a:lstStyle/>
          <a:p>
            <a:r>
              <a:rPr lang="en-US" sz="1000" dirty="0">
                <a:solidFill>
                  <a:schemeClr val="accent2"/>
                </a:solidFill>
              </a:rPr>
              <a:t>6. </a:t>
            </a:r>
            <a:r>
              <a:rPr lang="en-US" sz="1000" dirty="0"/>
              <a:t>Secure the fireplace to the hanger mounted on the wall. </a:t>
            </a:r>
            <a:endParaRPr lang="en-US" sz="1000" dirty="0">
              <a:solidFill>
                <a:schemeClr val="accent2"/>
              </a:solidFill>
            </a:endParaRPr>
          </a:p>
        </p:txBody>
      </p:sp>
      <p:sp>
        <p:nvSpPr>
          <p:cNvPr id="41" name="TextBox 40">
            <a:extLst>
              <a:ext uri="{FF2B5EF4-FFF2-40B4-BE49-F238E27FC236}">
                <a16:creationId xmlns:a16="http://schemas.microsoft.com/office/drawing/2014/main" id="{B02AD616-C234-45C6-921A-4B1471BA1E21}"/>
              </a:ext>
            </a:extLst>
          </p:cNvPr>
          <p:cNvSpPr txBox="1"/>
          <p:nvPr/>
        </p:nvSpPr>
        <p:spPr>
          <a:xfrm>
            <a:off x="4839434" y="4095627"/>
            <a:ext cx="2079212" cy="246221"/>
          </a:xfrm>
          <a:prstGeom prst="rect">
            <a:avLst/>
          </a:prstGeom>
          <a:noFill/>
        </p:spPr>
        <p:txBody>
          <a:bodyPr wrap="square" rtlCol="0">
            <a:spAutoFit/>
          </a:bodyPr>
          <a:lstStyle/>
          <a:p>
            <a:r>
              <a:rPr lang="en-US" sz="1000" dirty="0">
                <a:solidFill>
                  <a:schemeClr val="accent2"/>
                </a:solidFill>
              </a:rPr>
              <a:t>As it appears in your manual:</a:t>
            </a:r>
            <a:endParaRPr lang="en-CA" sz="1000" dirty="0">
              <a:solidFill>
                <a:schemeClr val="accent2"/>
              </a:solidFill>
            </a:endParaRPr>
          </a:p>
        </p:txBody>
      </p:sp>
      <p:sp>
        <p:nvSpPr>
          <p:cNvPr id="42" name="Rectangle 41">
            <a:extLst>
              <a:ext uri="{FF2B5EF4-FFF2-40B4-BE49-F238E27FC236}">
                <a16:creationId xmlns:a16="http://schemas.microsoft.com/office/drawing/2014/main" id="{9AE348E4-67E8-4006-AB40-CB6B09A75BEE}"/>
              </a:ext>
            </a:extLst>
          </p:cNvPr>
          <p:cNvSpPr/>
          <p:nvPr/>
        </p:nvSpPr>
        <p:spPr>
          <a:xfrm>
            <a:off x="4774865" y="4001869"/>
            <a:ext cx="4121021" cy="278322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3" name="Picture 3">
            <a:extLst>
              <a:ext uri="{FF2B5EF4-FFF2-40B4-BE49-F238E27FC236}">
                <a16:creationId xmlns:a16="http://schemas.microsoft.com/office/drawing/2014/main" id="{C026E39A-EDA0-4BEF-929A-780E133AD825}"/>
              </a:ext>
            </a:extLst>
          </p:cNvPr>
          <p:cNvPicPr>
            <a:picLocks noChangeAspect="1" noChangeArrowheads="1"/>
          </p:cNvPicPr>
          <p:nvPr/>
        </p:nvPicPr>
        <p:blipFill rotWithShape="1">
          <a:blip r:embed="rId4" cstate="print"/>
          <a:srcRect l="4239" r="6751" b="6757"/>
          <a:stretch/>
        </p:blipFill>
        <p:spPr bwMode="auto">
          <a:xfrm>
            <a:off x="4872873" y="4794484"/>
            <a:ext cx="1855458" cy="1396550"/>
          </a:xfrm>
          <a:prstGeom prst="rect">
            <a:avLst/>
          </a:prstGeom>
          <a:noFill/>
          <a:ln w="9525">
            <a:noFill/>
            <a:miter lim="800000"/>
            <a:headEnd/>
            <a:tailEnd/>
          </a:ln>
        </p:spPr>
      </p:pic>
      <p:pic>
        <p:nvPicPr>
          <p:cNvPr id="17" name="Picture 2">
            <a:extLst>
              <a:ext uri="{FF2B5EF4-FFF2-40B4-BE49-F238E27FC236}">
                <a16:creationId xmlns:a16="http://schemas.microsoft.com/office/drawing/2014/main" id="{2F38C37B-283B-4000-8967-96ADB544FCB4}"/>
              </a:ext>
            </a:extLst>
          </p:cNvPr>
          <p:cNvPicPr>
            <a:picLocks noChangeAspect="1" noChangeArrowheads="1"/>
          </p:cNvPicPr>
          <p:nvPr/>
        </p:nvPicPr>
        <p:blipFill>
          <a:blip r:embed="rId5" cstate="print"/>
          <a:srcRect/>
          <a:stretch>
            <a:fillRect/>
          </a:stretch>
        </p:blipFill>
        <p:spPr bwMode="auto">
          <a:xfrm>
            <a:off x="2105366" y="-31426"/>
            <a:ext cx="4933856" cy="3563580"/>
          </a:xfrm>
          <a:prstGeom prst="rect">
            <a:avLst/>
          </a:prstGeom>
          <a:noFill/>
          <a:ln w="9525">
            <a:noFill/>
            <a:miter lim="800000"/>
            <a:headEnd/>
            <a:tailEnd/>
          </a:ln>
        </p:spPr>
      </p:pic>
      <p:cxnSp>
        <p:nvCxnSpPr>
          <p:cNvPr id="21" name="直接箭头连接符 4">
            <a:extLst>
              <a:ext uri="{FF2B5EF4-FFF2-40B4-BE49-F238E27FC236}">
                <a16:creationId xmlns:a16="http://schemas.microsoft.com/office/drawing/2014/main" id="{8761CF78-E676-4628-A15F-1E05D3534F9C}"/>
              </a:ext>
            </a:extLst>
          </p:cNvPr>
          <p:cNvCxnSpPr>
            <a:cxnSpLocks/>
          </p:cNvCxnSpPr>
          <p:nvPr/>
        </p:nvCxnSpPr>
        <p:spPr>
          <a:xfrm flipV="1">
            <a:off x="4662435" y="200968"/>
            <a:ext cx="813917" cy="16077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4">
            <a:extLst>
              <a:ext uri="{FF2B5EF4-FFF2-40B4-BE49-F238E27FC236}">
                <a16:creationId xmlns:a16="http://schemas.microsoft.com/office/drawing/2014/main" id="{03D96C59-324F-4CAA-A9F0-622C516833EA}"/>
              </a:ext>
            </a:extLst>
          </p:cNvPr>
          <p:cNvCxnSpPr>
            <a:cxnSpLocks/>
          </p:cNvCxnSpPr>
          <p:nvPr/>
        </p:nvCxnSpPr>
        <p:spPr>
          <a:xfrm flipV="1">
            <a:off x="3748035" y="335063"/>
            <a:ext cx="2542234" cy="25907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951EFF6-3CA3-4196-BE1F-0B73A5C6D2FE}"/>
              </a:ext>
            </a:extLst>
          </p:cNvPr>
          <p:cNvSpPr/>
          <p:nvPr/>
        </p:nvSpPr>
        <p:spPr>
          <a:xfrm>
            <a:off x="3287092" y="342096"/>
            <a:ext cx="460943" cy="460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E908B0D0-CAFB-41CB-8D86-E69E0760836D}"/>
              </a:ext>
            </a:extLst>
          </p:cNvPr>
          <p:cNvSpPr/>
          <p:nvPr/>
        </p:nvSpPr>
        <p:spPr>
          <a:xfrm>
            <a:off x="4357129" y="190920"/>
            <a:ext cx="293689" cy="293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26299387-7E95-423F-94EB-DBA58FDFE99D}"/>
              </a:ext>
            </a:extLst>
          </p:cNvPr>
          <p:cNvSpPr txBox="1"/>
          <p:nvPr/>
        </p:nvSpPr>
        <p:spPr>
          <a:xfrm>
            <a:off x="269557" y="4794484"/>
            <a:ext cx="4013797" cy="400110"/>
          </a:xfrm>
          <a:prstGeom prst="rect">
            <a:avLst/>
          </a:prstGeom>
          <a:noFill/>
        </p:spPr>
        <p:txBody>
          <a:bodyPr wrap="square" rtlCol="0">
            <a:spAutoFit/>
          </a:bodyPr>
          <a:lstStyle/>
          <a:p>
            <a:r>
              <a:rPr lang="en-US" sz="1000" dirty="0">
                <a:solidFill>
                  <a:schemeClr val="accent2"/>
                </a:solidFill>
              </a:rPr>
              <a:t>7. </a:t>
            </a:r>
            <a:r>
              <a:rPr lang="en-US" sz="1000" dirty="0"/>
              <a:t>To prevent fireplace from moving, use the provided safety bracket to fasten the fireplace to the wall. </a:t>
            </a:r>
            <a:endParaRPr lang="en-US" sz="1000" dirty="0">
              <a:solidFill>
                <a:schemeClr val="accent2"/>
              </a:solidFill>
            </a:endParaRPr>
          </a:p>
        </p:txBody>
      </p:sp>
      <p:pic>
        <p:nvPicPr>
          <p:cNvPr id="27" name="Picture 4">
            <a:extLst>
              <a:ext uri="{FF2B5EF4-FFF2-40B4-BE49-F238E27FC236}">
                <a16:creationId xmlns:a16="http://schemas.microsoft.com/office/drawing/2014/main" id="{43E30E6B-D339-4097-B1D1-6A000AD3B412}"/>
              </a:ext>
            </a:extLst>
          </p:cNvPr>
          <p:cNvPicPr>
            <a:picLocks noChangeAspect="1" noChangeArrowheads="1"/>
          </p:cNvPicPr>
          <p:nvPr/>
        </p:nvPicPr>
        <p:blipFill rotWithShape="1">
          <a:blip r:embed="rId6" cstate="print"/>
          <a:srcRect l="7420" t="-467" r="6156" b="4376"/>
          <a:stretch/>
        </p:blipFill>
        <p:spPr bwMode="auto">
          <a:xfrm>
            <a:off x="7317850" y="4646052"/>
            <a:ext cx="1323806" cy="1693413"/>
          </a:xfrm>
          <a:prstGeom prst="rect">
            <a:avLst/>
          </a:prstGeom>
          <a:noFill/>
          <a:ln w="9525">
            <a:noFill/>
            <a:miter lim="800000"/>
            <a:headEnd/>
            <a:tailEnd/>
          </a:ln>
        </p:spPr>
      </p:pic>
      <p:cxnSp>
        <p:nvCxnSpPr>
          <p:cNvPr id="29" name="直接箭头连接符 4">
            <a:extLst>
              <a:ext uri="{FF2B5EF4-FFF2-40B4-BE49-F238E27FC236}">
                <a16:creationId xmlns:a16="http://schemas.microsoft.com/office/drawing/2014/main" id="{21157C0A-8ED7-48CE-B366-1400CD5DCC42}"/>
              </a:ext>
            </a:extLst>
          </p:cNvPr>
          <p:cNvCxnSpPr>
            <a:cxnSpLocks/>
          </p:cNvCxnSpPr>
          <p:nvPr/>
        </p:nvCxnSpPr>
        <p:spPr>
          <a:xfrm>
            <a:off x="6835375" y="5492758"/>
            <a:ext cx="326315"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41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77FADD-3197-441A-BA00-AB8E1314F470}"/>
              </a:ext>
            </a:extLst>
          </p:cNvPr>
          <p:cNvSpPr/>
          <p:nvPr/>
        </p:nvSpPr>
        <p:spPr>
          <a:xfrm>
            <a:off x="0" y="6463099"/>
            <a:ext cx="9180512" cy="394901"/>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close up of a logo&#10;&#10;Description generated with very high confidence">
            <a:extLst>
              <a:ext uri="{FF2B5EF4-FFF2-40B4-BE49-F238E27FC236}">
                <a16:creationId xmlns:a16="http://schemas.microsoft.com/office/drawing/2014/main" id="{B74AE63D-066A-4E9A-A852-E8D11211EF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341" t="36383" r="18634" b="43095"/>
          <a:stretch/>
        </p:blipFill>
        <p:spPr>
          <a:xfrm>
            <a:off x="3870176" y="6463099"/>
            <a:ext cx="1440160" cy="374254"/>
          </a:xfrm>
          <a:prstGeom prst="rect">
            <a:avLst/>
          </a:prstGeom>
        </p:spPr>
      </p:pic>
      <p:sp>
        <p:nvSpPr>
          <p:cNvPr id="3" name="TextBox 2"/>
          <p:cNvSpPr txBox="1"/>
          <p:nvPr/>
        </p:nvSpPr>
        <p:spPr>
          <a:xfrm>
            <a:off x="907800" y="4443212"/>
            <a:ext cx="7344816" cy="276999"/>
          </a:xfrm>
          <a:prstGeom prst="rect">
            <a:avLst/>
          </a:prstGeom>
          <a:noFill/>
        </p:spPr>
        <p:txBody>
          <a:bodyPr wrap="square" rtlCol="0">
            <a:spAutoFit/>
          </a:bodyPr>
          <a:lstStyle/>
          <a:p>
            <a:pPr algn="ctr"/>
            <a:r>
              <a:rPr lang="en-US" altLang="zh-CN" sz="1200" dirty="0"/>
              <a:t>For complete instruction guide and more info:</a:t>
            </a:r>
            <a:endParaRPr lang="zh-CN" altLang="en-US" sz="1200" dirty="0"/>
          </a:p>
        </p:txBody>
      </p:sp>
      <p:pic>
        <p:nvPicPr>
          <p:cNvPr id="7" name="Picture 4">
            <a:extLst>
              <a:ext uri="{FF2B5EF4-FFF2-40B4-BE49-F238E27FC236}">
                <a16:creationId xmlns:a16="http://schemas.microsoft.com/office/drawing/2014/main" id="{6BF7520D-80B7-43E1-A764-9863A16B75D6}"/>
              </a:ext>
            </a:extLst>
          </p:cNvPr>
          <p:cNvPicPr>
            <a:picLocks noChangeAspect="1" noChangeArrowheads="1"/>
          </p:cNvPicPr>
          <p:nvPr/>
        </p:nvPicPr>
        <p:blipFill rotWithShape="1">
          <a:blip r:embed="rId3" cstate="print"/>
          <a:srcRect l="4423" t="6065" b="11100"/>
          <a:stretch/>
        </p:blipFill>
        <p:spPr bwMode="auto">
          <a:xfrm>
            <a:off x="1476881" y="796613"/>
            <a:ext cx="6190237" cy="3510631"/>
          </a:xfrm>
          <a:prstGeom prst="rect">
            <a:avLst/>
          </a:prstGeom>
          <a:noFill/>
          <a:ln w="9525">
            <a:noFill/>
            <a:miter lim="800000"/>
            <a:headEnd/>
            <a:tailEnd/>
          </a:ln>
        </p:spPr>
      </p:pic>
      <p:sp>
        <p:nvSpPr>
          <p:cNvPr id="8" name="TextBox 7">
            <a:extLst>
              <a:ext uri="{FF2B5EF4-FFF2-40B4-BE49-F238E27FC236}">
                <a16:creationId xmlns:a16="http://schemas.microsoft.com/office/drawing/2014/main" id="{F980F4D4-AF8D-430F-8A45-F5E270E5575E}"/>
              </a:ext>
            </a:extLst>
          </p:cNvPr>
          <p:cNvSpPr txBox="1"/>
          <p:nvPr/>
        </p:nvSpPr>
        <p:spPr>
          <a:xfrm>
            <a:off x="899592" y="56321"/>
            <a:ext cx="7344816" cy="646331"/>
          </a:xfrm>
          <a:prstGeom prst="rect">
            <a:avLst/>
          </a:prstGeom>
          <a:noFill/>
        </p:spPr>
        <p:txBody>
          <a:bodyPr wrap="square" rtlCol="0">
            <a:spAutoFit/>
          </a:bodyPr>
          <a:lstStyle/>
          <a:p>
            <a:pPr algn="ctr"/>
            <a:r>
              <a:rPr lang="en-US" altLang="zh-CN" dirty="0"/>
              <a:t>You have successfully  completed the installation.</a:t>
            </a:r>
          </a:p>
          <a:p>
            <a:pPr algn="ctr"/>
            <a:r>
              <a:rPr lang="en-US" altLang="zh-CN" dirty="0"/>
              <a:t>Enjoy your Amantii products!</a:t>
            </a:r>
            <a:endParaRPr lang="zh-CN" altLang="en-US" dirty="0"/>
          </a:p>
        </p:txBody>
      </p:sp>
      <p:pic>
        <p:nvPicPr>
          <p:cNvPr id="4" name="Picture 3">
            <a:extLst>
              <a:ext uri="{FF2B5EF4-FFF2-40B4-BE49-F238E27FC236}">
                <a16:creationId xmlns:a16="http://schemas.microsoft.com/office/drawing/2014/main" id="{401D7F60-373A-4E08-91AE-C606E8F21F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9775" y="4885739"/>
            <a:ext cx="1429201" cy="1429201"/>
          </a:xfrm>
          <a:prstGeom prst="rect">
            <a:avLst/>
          </a:prstGeom>
        </p:spPr>
      </p:pic>
    </p:spTree>
    <p:extLst>
      <p:ext uri="{BB962C8B-B14F-4D97-AF65-F5344CB8AC3E}">
        <p14:creationId xmlns:p14="http://schemas.microsoft.com/office/powerpoint/2010/main" val="168689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447" y="1374701"/>
            <a:ext cx="8695537" cy="5016758"/>
          </a:xfrm>
          <a:prstGeom prst="rect">
            <a:avLst/>
          </a:prstGeom>
          <a:noFill/>
        </p:spPr>
        <p:txBody>
          <a:bodyPr wrap="square" numCol="1" spcCol="0" rtlCol="0">
            <a:spAutoFit/>
          </a:bodyPr>
          <a:lstStyle/>
          <a:p>
            <a:pPr marL="228600" indent="-228600">
              <a:buClr>
                <a:schemeClr val="accent2"/>
              </a:buClr>
              <a:buFont typeface="+mj-lt"/>
              <a:buAutoNum type="arabicPeriod"/>
            </a:pPr>
            <a:r>
              <a:rPr lang="en-US" sz="1000" dirty="0"/>
              <a:t>Read all instructions before installing or using this fireplace.</a:t>
            </a:r>
          </a:p>
          <a:p>
            <a:pPr marL="228600" indent="-228600">
              <a:buClr>
                <a:schemeClr val="accent2"/>
              </a:buClr>
              <a:buFont typeface="+mj-lt"/>
              <a:buAutoNum type="arabicPeriod"/>
            </a:pPr>
            <a:r>
              <a:rPr lang="en-US" sz="1000" dirty="0"/>
              <a:t>Keep combustible materials, such as furniture, pillows, bedding, papers, clothes and curtains at least 3 feet from the front, sides and rear of the fireplace.</a:t>
            </a:r>
          </a:p>
          <a:p>
            <a:pPr marL="228600" indent="-228600">
              <a:buClr>
                <a:schemeClr val="accent2"/>
              </a:buClr>
              <a:buFont typeface="+mj-lt"/>
              <a:buAutoNum type="arabicPeriod"/>
            </a:pPr>
            <a:r>
              <a:rPr lang="en-US" sz="1000" dirty="0"/>
              <a:t>Always unplug heater when not in use.</a:t>
            </a:r>
          </a:p>
          <a:p>
            <a:pPr marL="228600" indent="-228600">
              <a:buClr>
                <a:schemeClr val="accent2"/>
              </a:buClr>
              <a:buFont typeface="+mj-lt"/>
              <a:buAutoNum type="arabicPeriod"/>
            </a:pPr>
            <a:r>
              <a:rPr lang="en-US" sz="1000" dirty="0"/>
              <a:t>Do not operate the fireplace if it has a damaged cord or plug, after it has malfunctioned, or if the unit has been dropped or damaged in any way.</a:t>
            </a:r>
          </a:p>
          <a:p>
            <a:pPr marL="228600" indent="-228600">
              <a:buClr>
                <a:schemeClr val="accent2"/>
              </a:buClr>
              <a:buFont typeface="+mj-lt"/>
              <a:buAutoNum type="arabicPeriod"/>
            </a:pPr>
            <a:r>
              <a:rPr lang="en-US" sz="1000" dirty="0"/>
              <a:t>Do not use the fireplace outdoors.</a:t>
            </a:r>
          </a:p>
          <a:p>
            <a:pPr marL="228600" indent="-228600">
              <a:buClr>
                <a:schemeClr val="accent2"/>
              </a:buClr>
              <a:buFont typeface="+mj-lt"/>
              <a:buAutoNum type="arabicPeriod"/>
            </a:pPr>
            <a:r>
              <a:rPr lang="en-US" sz="1000" dirty="0"/>
              <a:t>Do not run the cord under carpeting. Do not cover the cord with throw rugs, runners or anything else. Arrange the cord away from traffic areas where it could not be tripped over.</a:t>
            </a:r>
          </a:p>
          <a:p>
            <a:pPr marL="228600" indent="-228600">
              <a:buClr>
                <a:schemeClr val="accent2"/>
              </a:buClr>
              <a:buFont typeface="+mj-lt"/>
              <a:buAutoNum type="arabicPeriod"/>
            </a:pPr>
            <a:r>
              <a:rPr lang="en-US" sz="1000" dirty="0"/>
              <a:t>To disconnect the fireplace, turn the controls to "OFF" before removing the plug from the </a:t>
            </a:r>
            <a:r>
              <a:rPr lang="en-CA" sz="1000" dirty="0"/>
              <a:t>outlet.</a:t>
            </a:r>
          </a:p>
          <a:p>
            <a:pPr marL="228600" indent="-228600">
              <a:buClr>
                <a:schemeClr val="accent2"/>
              </a:buClr>
              <a:buFont typeface="+mj-lt"/>
              <a:buAutoNum type="arabicPeriod"/>
            </a:pPr>
            <a:r>
              <a:rPr lang="en-US" sz="1000" dirty="0"/>
              <a:t>Do not insert or allow foreign objects to enter any ventilation or exhaust opening as this may cause an electric shock or fire, or </a:t>
            </a:r>
            <a:r>
              <a:rPr lang="en-CA" sz="1000" dirty="0"/>
              <a:t>damage to the </a:t>
            </a:r>
            <a:r>
              <a:rPr lang="en-US" sz="1000" dirty="0"/>
              <a:t>fireplace</a:t>
            </a:r>
            <a:r>
              <a:rPr lang="en-CA" sz="1000" dirty="0"/>
              <a:t>.</a:t>
            </a:r>
          </a:p>
          <a:p>
            <a:pPr marL="228600" indent="-228600">
              <a:buClr>
                <a:schemeClr val="accent2"/>
              </a:buClr>
              <a:buFont typeface="+mj-lt"/>
              <a:buAutoNum type="arabicPeriod"/>
            </a:pPr>
            <a:r>
              <a:rPr lang="en-US" sz="1000" dirty="0"/>
              <a:t>To prevent a possible fire, do not block air intakes in any manner.</a:t>
            </a:r>
          </a:p>
          <a:p>
            <a:pPr marL="228600" indent="-228600">
              <a:buClr>
                <a:schemeClr val="accent2"/>
              </a:buClr>
              <a:buFont typeface="+mj-lt"/>
              <a:buAutoNum type="arabicPeriod"/>
            </a:pPr>
            <a:r>
              <a:rPr lang="en-US" sz="1000" dirty="0"/>
              <a:t>A fireplace has hot and arcing or sparking parts inside. Do not use it in areas where gasoline, paint or flammable liquids are used or stored.</a:t>
            </a:r>
          </a:p>
          <a:p>
            <a:pPr marL="228600" indent="-228600">
              <a:buClr>
                <a:schemeClr val="accent2"/>
              </a:buClr>
              <a:buFont typeface="+mj-lt"/>
              <a:buAutoNum type="arabicPeriod"/>
            </a:pPr>
            <a:r>
              <a:rPr lang="en-US" sz="1000" dirty="0"/>
              <a:t>Use this heater only as described in this manual. Any other use not recommended by the manufacturer may cause fire, electric shock, injury and will void the warranty.</a:t>
            </a:r>
          </a:p>
          <a:p>
            <a:pPr marL="228600" indent="-228600">
              <a:buClr>
                <a:schemeClr val="accent2"/>
              </a:buClr>
              <a:buFont typeface="+mj-lt"/>
              <a:buAutoNum type="arabicPeriod"/>
            </a:pPr>
            <a:r>
              <a:rPr lang="en-US" sz="1000" dirty="0"/>
              <a:t>Avoid the use of an extension cord, the extension cord will overheat and cause a fire. This fireplace is not to be used with an extension cord.</a:t>
            </a:r>
          </a:p>
          <a:p>
            <a:pPr marL="228600" indent="-228600">
              <a:buClr>
                <a:schemeClr val="accent2"/>
              </a:buClr>
              <a:buFont typeface="+mj-lt"/>
              <a:buAutoNum type="arabicPeriod"/>
            </a:pPr>
            <a:r>
              <a:rPr lang="en-US" sz="1000" dirty="0"/>
              <a:t>Always use properly grounded fused and polarized outlets.</a:t>
            </a:r>
          </a:p>
          <a:p>
            <a:pPr marL="228600" indent="-228600">
              <a:buClr>
                <a:schemeClr val="accent2"/>
              </a:buClr>
              <a:buFont typeface="+mj-lt"/>
              <a:buAutoNum type="arabicPeriod"/>
            </a:pPr>
            <a:r>
              <a:rPr lang="en-US" sz="1000" dirty="0"/>
              <a:t>Always use ground fault protection where it is required by electrical codes.</a:t>
            </a:r>
          </a:p>
          <a:p>
            <a:pPr marL="228600" indent="-228600">
              <a:buClr>
                <a:schemeClr val="accent2"/>
              </a:buClr>
              <a:buFont typeface="+mj-lt"/>
              <a:buAutoNum type="arabicPeriod"/>
            </a:pPr>
            <a:r>
              <a:rPr lang="en-US" sz="1000" dirty="0"/>
              <a:t>Always disconnect the power before performing any cleaning, maintenance or relocation </a:t>
            </a:r>
            <a:r>
              <a:rPr lang="en-CA" sz="1000" dirty="0"/>
              <a:t>of the </a:t>
            </a:r>
            <a:r>
              <a:rPr lang="en-US" sz="1000" dirty="0"/>
              <a:t>fireplace</a:t>
            </a:r>
            <a:r>
              <a:rPr lang="en-CA" sz="1000" dirty="0"/>
              <a:t>.</a:t>
            </a:r>
          </a:p>
          <a:p>
            <a:pPr marL="228600" indent="-228600">
              <a:buClr>
                <a:schemeClr val="accent2"/>
              </a:buClr>
              <a:buFont typeface="+mj-lt"/>
              <a:buAutoNum type="arabicPeriod"/>
            </a:pPr>
            <a:r>
              <a:rPr lang="en-US" sz="1000" dirty="0"/>
              <a:t>To prevent a possible fire, do not burn wood or other materials in this fireplace.</a:t>
            </a:r>
          </a:p>
          <a:p>
            <a:pPr marL="228600" indent="-228600">
              <a:buClr>
                <a:schemeClr val="accent2"/>
              </a:buClr>
              <a:buFont typeface="+mj-lt"/>
              <a:buAutoNum type="arabicPeriod"/>
            </a:pPr>
            <a:r>
              <a:rPr lang="en-US" sz="1000" dirty="0"/>
              <a:t>To prevent electric shock or fire, always use a certified electrician, should new circuits or </a:t>
            </a:r>
            <a:r>
              <a:rPr lang="en-CA" sz="1000" dirty="0"/>
              <a:t>outlets be required.</a:t>
            </a:r>
          </a:p>
          <a:p>
            <a:pPr marL="228600" indent="-228600">
              <a:buClr>
                <a:schemeClr val="accent2"/>
              </a:buClr>
              <a:buFont typeface="+mj-lt"/>
              <a:buAutoNum type="arabicPeriod"/>
            </a:pPr>
            <a:r>
              <a:rPr lang="en-US" sz="1000" dirty="0"/>
              <a:t>When transporting or storing the heater, keep it in a dry place, free from excessive </a:t>
            </a:r>
            <a:r>
              <a:rPr lang="en-CA" sz="1000" dirty="0"/>
              <a:t>vibration.</a:t>
            </a:r>
          </a:p>
          <a:p>
            <a:pPr marL="228600" indent="-228600">
              <a:buClr>
                <a:schemeClr val="accent2"/>
              </a:buClr>
              <a:buFont typeface="+mj-lt"/>
              <a:buAutoNum type="arabicPeriod"/>
            </a:pPr>
            <a:r>
              <a:rPr lang="en-US" sz="1000" dirty="0"/>
              <a:t>This fireplace should not be modified under any circumstances.</a:t>
            </a:r>
          </a:p>
          <a:p>
            <a:pPr marL="228600" indent="-228600">
              <a:buClr>
                <a:schemeClr val="accent2"/>
              </a:buClr>
              <a:buFont typeface="+mj-lt"/>
              <a:buAutoNum type="arabicPeriod"/>
            </a:pPr>
            <a:r>
              <a:rPr lang="en-US" sz="1000" dirty="0"/>
              <a:t>Packaging material should be kept away from children and be disposed of in a safe manner. Plastic bags are not toys and should be kept away from children and infants.</a:t>
            </a:r>
          </a:p>
          <a:p>
            <a:pPr marL="228600" indent="-228600">
              <a:buClr>
                <a:schemeClr val="accent2"/>
              </a:buClr>
              <a:buFont typeface="+mj-lt"/>
              <a:buAutoNum type="arabicPeriod"/>
            </a:pPr>
            <a:r>
              <a:rPr lang="en-US" sz="1000" dirty="0"/>
              <a:t>Do not use this fireplace in small rooms occupied by persons not capable of leaving the room on their own, unless constant supervision is provided.</a:t>
            </a:r>
          </a:p>
          <a:p>
            <a:pPr marL="228600" indent="-228600">
              <a:buClr>
                <a:schemeClr val="accent2"/>
              </a:buClr>
              <a:buFont typeface="+mj-lt"/>
              <a:buAutoNum type="arabicPeriod"/>
            </a:pPr>
            <a:r>
              <a:rPr lang="en-US" sz="1000" dirty="0"/>
              <a:t>If the glass is damaged, do not use the heater in order to avoid a hazard.</a:t>
            </a:r>
          </a:p>
          <a:p>
            <a:pPr marL="228600" indent="-228600">
              <a:buClr>
                <a:schemeClr val="accent2"/>
              </a:buClr>
              <a:buFont typeface="+mj-lt"/>
              <a:buAutoNum type="arabicPeriod"/>
            </a:pPr>
            <a:r>
              <a:rPr lang="en-US" sz="1000" dirty="0"/>
              <a:t>Do not leave children unsupervised where fireplace is turned on.</a:t>
            </a:r>
          </a:p>
          <a:p>
            <a:pPr marL="228600" indent="-228600">
              <a:buClr>
                <a:schemeClr val="accent2"/>
              </a:buClr>
              <a:buFont typeface="+mj-lt"/>
              <a:buAutoNum type="arabicPeriod"/>
            </a:pPr>
            <a:r>
              <a:rPr lang="en-US" sz="1000" b="1" dirty="0">
                <a:solidFill>
                  <a:srgbClr val="FF0000"/>
                </a:solidFill>
              </a:rPr>
              <a:t>CAUTION </a:t>
            </a:r>
            <a:r>
              <a:rPr lang="en-US" sz="1000" dirty="0">
                <a:solidFill>
                  <a:srgbClr val="FF0000"/>
                </a:solidFill>
              </a:rPr>
              <a:t>Some parts of this product can become very hot and cause burns. Particular attention has to be given where children and vulnerable people are present.</a:t>
            </a:r>
          </a:p>
          <a:p>
            <a:pPr marL="228600" indent="-228600">
              <a:buClr>
                <a:schemeClr val="accent2"/>
              </a:buClr>
              <a:buFont typeface="+mj-lt"/>
              <a:buAutoNum type="arabicPeriod"/>
            </a:pPr>
            <a:r>
              <a:rPr lang="en-US" sz="1000" dirty="0"/>
              <a:t>This fireplace can be used by children aged from 8 years and above and persons with reduced physical, sensory or mental capabilities or lack of experience and knowledge if they have been given supervision or instruction concerning use of the appliance in a safe way and understand the hazards involved. Children shall not play with the appliance. Cleaning and user maintenance shall not be made by children without supervision.</a:t>
            </a:r>
          </a:p>
          <a:p>
            <a:pPr marL="228600" indent="-228600">
              <a:buClr>
                <a:schemeClr val="accent2"/>
              </a:buClr>
              <a:buFont typeface="+mj-lt"/>
              <a:buAutoNum type="arabicPeriod"/>
            </a:pPr>
            <a:r>
              <a:rPr lang="en-US" altLang="zh-CN" sz="1000" dirty="0">
                <a:solidFill>
                  <a:srgbClr val="FF0000"/>
                </a:solidFill>
              </a:rPr>
              <a:t>NOTE: Although the fireplace is rated for outdoor use, the surround is for indoor use only.</a:t>
            </a:r>
            <a:endParaRPr lang="zh-CN" altLang="en-US" sz="1000" dirty="0">
              <a:solidFill>
                <a:srgbClr val="FF0000"/>
              </a:solidFill>
            </a:endParaRPr>
          </a:p>
        </p:txBody>
      </p:sp>
      <p:sp>
        <p:nvSpPr>
          <p:cNvPr id="6" name="Rectangle 5">
            <a:extLst>
              <a:ext uri="{FF2B5EF4-FFF2-40B4-BE49-F238E27FC236}">
                <a16:creationId xmlns:a16="http://schemas.microsoft.com/office/drawing/2014/main" id="{26235DFA-4F09-4E72-9CD0-22CDCA35451B}"/>
              </a:ext>
            </a:extLst>
          </p:cNvPr>
          <p:cNvSpPr/>
          <p:nvPr/>
        </p:nvSpPr>
        <p:spPr>
          <a:xfrm>
            <a:off x="0" y="6533980"/>
            <a:ext cx="9144000" cy="394901"/>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A close up of a logo&#10;&#10;Description generated with very high confidence">
            <a:extLst>
              <a:ext uri="{FF2B5EF4-FFF2-40B4-BE49-F238E27FC236}">
                <a16:creationId xmlns:a16="http://schemas.microsoft.com/office/drawing/2014/main" id="{5964C16F-24CB-46EC-919E-6FDB983EEA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41" t="36383" r="18634" b="43095"/>
          <a:stretch/>
        </p:blipFill>
        <p:spPr>
          <a:xfrm>
            <a:off x="7812360" y="6554627"/>
            <a:ext cx="1440160" cy="374254"/>
          </a:xfrm>
          <a:prstGeom prst="rect">
            <a:avLst/>
          </a:prstGeom>
        </p:spPr>
      </p:pic>
      <p:sp>
        <p:nvSpPr>
          <p:cNvPr id="2" name="TextBox 1">
            <a:extLst>
              <a:ext uri="{FF2B5EF4-FFF2-40B4-BE49-F238E27FC236}">
                <a16:creationId xmlns:a16="http://schemas.microsoft.com/office/drawing/2014/main" id="{3E3B83CC-6185-4131-9666-70E2DB263532}"/>
              </a:ext>
            </a:extLst>
          </p:cNvPr>
          <p:cNvSpPr txBox="1"/>
          <p:nvPr/>
        </p:nvSpPr>
        <p:spPr>
          <a:xfrm>
            <a:off x="1810170" y="313373"/>
            <a:ext cx="5993903" cy="523220"/>
          </a:xfrm>
          <a:prstGeom prst="rect">
            <a:avLst/>
          </a:prstGeom>
          <a:noFill/>
        </p:spPr>
        <p:txBody>
          <a:bodyPr wrap="square" rtlCol="0">
            <a:spAutoFit/>
          </a:bodyPr>
          <a:lstStyle/>
          <a:p>
            <a:r>
              <a:rPr lang="en-US" altLang="zh-CN" sz="2800" dirty="0">
                <a:solidFill>
                  <a:schemeClr val="accent2"/>
                </a:solidFill>
                <a:latin typeface="Forum" panose="02000000000000000000" pitchFamily="2" charset="0"/>
              </a:rPr>
              <a:t>IMPORTANT SAFETY INSTRUCTIONS</a:t>
            </a:r>
            <a:endParaRPr lang="en-CA" sz="2800" dirty="0"/>
          </a:p>
        </p:txBody>
      </p:sp>
      <p:sp>
        <p:nvSpPr>
          <p:cNvPr id="13" name="Isosceles Triangle 12">
            <a:extLst>
              <a:ext uri="{FF2B5EF4-FFF2-40B4-BE49-F238E27FC236}">
                <a16:creationId xmlns:a16="http://schemas.microsoft.com/office/drawing/2014/main" id="{A27C8151-17E0-4F42-A7C1-29DF95DFC794}"/>
              </a:ext>
            </a:extLst>
          </p:cNvPr>
          <p:cNvSpPr/>
          <p:nvPr/>
        </p:nvSpPr>
        <p:spPr>
          <a:xfrm>
            <a:off x="412692" y="130687"/>
            <a:ext cx="1177927" cy="1101220"/>
          </a:xfrm>
          <a:prstGeom prst="triangle">
            <a:avLst/>
          </a:prstGeom>
          <a:solidFill>
            <a:schemeClr val="bg1"/>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EB4079A3-9084-40F8-BAEC-5ECA6A440AA8}"/>
              </a:ext>
            </a:extLst>
          </p:cNvPr>
          <p:cNvSpPr txBox="1"/>
          <p:nvPr/>
        </p:nvSpPr>
        <p:spPr>
          <a:xfrm>
            <a:off x="792409" y="457485"/>
            <a:ext cx="638044" cy="1200329"/>
          </a:xfrm>
          <a:prstGeom prst="rect">
            <a:avLst/>
          </a:prstGeom>
          <a:noFill/>
        </p:spPr>
        <p:txBody>
          <a:bodyPr wrap="square" rtlCol="0">
            <a:spAutoFit/>
          </a:bodyPr>
          <a:lstStyle/>
          <a:p>
            <a:r>
              <a:rPr lang="en-CA" sz="7200" dirty="0">
                <a:solidFill>
                  <a:schemeClr val="accent2"/>
                </a:solidFill>
                <a:latin typeface="Myanmar Text" panose="020B0502040204020203" pitchFamily="34" charset="0"/>
                <a:cs typeface="Myanmar Text" panose="020B0502040204020203" pitchFamily="34" charset="0"/>
              </a:rPr>
              <a:t>!</a:t>
            </a:r>
          </a:p>
        </p:txBody>
      </p:sp>
      <p:sp>
        <p:nvSpPr>
          <p:cNvPr id="15" name="TextBox 14">
            <a:extLst>
              <a:ext uri="{FF2B5EF4-FFF2-40B4-BE49-F238E27FC236}">
                <a16:creationId xmlns:a16="http://schemas.microsoft.com/office/drawing/2014/main" id="{A9AFA16E-B118-4D6A-8ACA-1B0339F23273}"/>
              </a:ext>
            </a:extLst>
          </p:cNvPr>
          <p:cNvSpPr txBox="1"/>
          <p:nvPr/>
        </p:nvSpPr>
        <p:spPr>
          <a:xfrm>
            <a:off x="1847149" y="744260"/>
            <a:ext cx="7059404" cy="400110"/>
          </a:xfrm>
          <a:prstGeom prst="rect">
            <a:avLst/>
          </a:prstGeom>
          <a:noFill/>
        </p:spPr>
        <p:txBody>
          <a:bodyPr wrap="square" rtlCol="0">
            <a:spAutoFit/>
          </a:bodyPr>
          <a:lstStyle/>
          <a:p>
            <a:r>
              <a:rPr lang="en-US" sz="1000" dirty="0"/>
              <a:t>If the information in these instructions are not followed exactly, a fire or explosion may result causing property damage, personal injury or </a:t>
            </a:r>
            <a:r>
              <a:rPr lang="en-CA" sz="1000" dirty="0"/>
              <a:t>loss of life.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b="2546"/>
          <a:stretch/>
        </p:blipFill>
        <p:spPr bwMode="auto">
          <a:xfrm>
            <a:off x="-1" y="-891480"/>
            <a:ext cx="9155027" cy="4908175"/>
          </a:xfrm>
          <a:prstGeom prst="rect">
            <a:avLst/>
          </a:prstGeom>
          <a:noFill/>
          <a:ln w="9525">
            <a:noFill/>
            <a:miter lim="800000"/>
            <a:headEnd/>
            <a:tailEnd/>
          </a:ln>
        </p:spPr>
      </p:pic>
      <p:sp>
        <p:nvSpPr>
          <p:cNvPr id="3" name="TextBox 2"/>
          <p:cNvSpPr txBox="1"/>
          <p:nvPr/>
        </p:nvSpPr>
        <p:spPr>
          <a:xfrm>
            <a:off x="639266" y="4759139"/>
            <a:ext cx="5372894" cy="1477328"/>
          </a:xfrm>
          <a:prstGeom prst="rect">
            <a:avLst/>
          </a:prstGeom>
          <a:noFill/>
        </p:spPr>
        <p:txBody>
          <a:bodyPr wrap="square" rtlCol="0">
            <a:spAutoFit/>
          </a:bodyPr>
          <a:lstStyle/>
          <a:p>
            <a:r>
              <a:rPr lang="en-US" sz="1000" dirty="0"/>
              <a:t>Carefully remove the fireplace from the box.</a:t>
            </a:r>
          </a:p>
          <a:p>
            <a:r>
              <a:rPr lang="en-US" sz="1000" dirty="0"/>
              <a:t>Prior to installing the fireplace, test to make sure it operates properly by</a:t>
            </a:r>
          </a:p>
          <a:p>
            <a:r>
              <a:rPr lang="en-US" sz="1000" dirty="0"/>
              <a:t>plugging the power supply cord into a 120 Volt grounded outlet.</a:t>
            </a:r>
          </a:p>
          <a:p>
            <a:r>
              <a:rPr lang="en-US" sz="1000" dirty="0"/>
              <a:t>Test all aspects of its operation (manual switches, remote and heater) to make sure all </a:t>
            </a:r>
            <a:r>
              <a:rPr lang="en-CA" sz="1000" dirty="0"/>
              <a:t>components are operating correctly.</a:t>
            </a:r>
          </a:p>
          <a:p>
            <a:endParaRPr lang="en-CA" sz="1000" dirty="0"/>
          </a:p>
          <a:p>
            <a:r>
              <a:rPr lang="en-US" sz="1000" dirty="0"/>
              <a:t>As with most electronic devices, your new electric fireplace has been designed to operate at temperatures between 5 ℃ (41℉) and 35 ℃ (95℉). During the cold winter months, allow the fireplace to reach room temperature before turning it on.</a:t>
            </a:r>
            <a:endParaRPr lang="zh-CN" altLang="en-US" sz="1000" dirty="0"/>
          </a:p>
        </p:txBody>
      </p:sp>
      <p:sp>
        <p:nvSpPr>
          <p:cNvPr id="6" name="Rectangle 5">
            <a:extLst>
              <a:ext uri="{FF2B5EF4-FFF2-40B4-BE49-F238E27FC236}">
                <a16:creationId xmlns:a16="http://schemas.microsoft.com/office/drawing/2014/main" id="{26235DFA-4F09-4E72-9CD0-22CDCA35451B}"/>
              </a:ext>
            </a:extLst>
          </p:cNvPr>
          <p:cNvSpPr/>
          <p:nvPr/>
        </p:nvSpPr>
        <p:spPr>
          <a:xfrm>
            <a:off x="0" y="3621794"/>
            <a:ext cx="9144000" cy="394901"/>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A close up of a logo&#10;&#10;Description generated with very high confidence">
            <a:extLst>
              <a:ext uri="{FF2B5EF4-FFF2-40B4-BE49-F238E27FC236}">
                <a16:creationId xmlns:a16="http://schemas.microsoft.com/office/drawing/2014/main" id="{5964C16F-24CB-46EC-919E-6FDB983EEA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341" t="36383" r="18634" b="43095"/>
          <a:stretch/>
        </p:blipFill>
        <p:spPr>
          <a:xfrm>
            <a:off x="7812360" y="3642441"/>
            <a:ext cx="1440160" cy="374254"/>
          </a:xfrm>
          <a:prstGeom prst="rect">
            <a:avLst/>
          </a:prstGeom>
        </p:spPr>
      </p:pic>
      <p:sp>
        <p:nvSpPr>
          <p:cNvPr id="2" name="TextBox 1">
            <a:extLst>
              <a:ext uri="{FF2B5EF4-FFF2-40B4-BE49-F238E27FC236}">
                <a16:creationId xmlns:a16="http://schemas.microsoft.com/office/drawing/2014/main" id="{3E3B83CC-6185-4131-9666-70E2DB263532}"/>
              </a:ext>
            </a:extLst>
          </p:cNvPr>
          <p:cNvSpPr txBox="1"/>
          <p:nvPr/>
        </p:nvSpPr>
        <p:spPr>
          <a:xfrm>
            <a:off x="644492" y="4240528"/>
            <a:ext cx="1700486" cy="523220"/>
          </a:xfrm>
          <a:prstGeom prst="rect">
            <a:avLst/>
          </a:prstGeom>
          <a:noFill/>
        </p:spPr>
        <p:txBody>
          <a:bodyPr wrap="square" rtlCol="0">
            <a:spAutoFit/>
          </a:bodyPr>
          <a:lstStyle/>
          <a:p>
            <a:r>
              <a:rPr lang="en-US" altLang="zh-CN" sz="2800" dirty="0">
                <a:solidFill>
                  <a:schemeClr val="accent2"/>
                </a:solidFill>
                <a:latin typeface="Forum" panose="02000000000000000000" pitchFamily="2" charset="0"/>
              </a:rPr>
              <a:t>STEP 1:</a:t>
            </a:r>
            <a:endParaRPr lang="en-CA" sz="2800" dirty="0"/>
          </a:p>
        </p:txBody>
      </p:sp>
      <p:sp>
        <p:nvSpPr>
          <p:cNvPr id="8" name="TextBox 7">
            <a:extLst>
              <a:ext uri="{FF2B5EF4-FFF2-40B4-BE49-F238E27FC236}">
                <a16:creationId xmlns:a16="http://schemas.microsoft.com/office/drawing/2014/main" id="{A80B1A2A-30E3-4290-B6DF-69F073CAD6D7}"/>
              </a:ext>
            </a:extLst>
          </p:cNvPr>
          <p:cNvSpPr txBox="1"/>
          <p:nvPr/>
        </p:nvSpPr>
        <p:spPr>
          <a:xfrm>
            <a:off x="6124948" y="4077072"/>
            <a:ext cx="823316" cy="2215991"/>
          </a:xfrm>
          <a:prstGeom prst="rect">
            <a:avLst/>
          </a:prstGeom>
          <a:noFill/>
        </p:spPr>
        <p:txBody>
          <a:bodyPr wrap="square" rtlCol="0">
            <a:spAutoFit/>
          </a:bodyPr>
          <a:lstStyle/>
          <a:p>
            <a:r>
              <a:rPr lang="en-CA" sz="13800" dirty="0">
                <a:solidFill>
                  <a:schemeClr val="accent2"/>
                </a:solidFill>
                <a:latin typeface="Eras Light ITC" panose="020B0402030504020804" pitchFamily="34" charset="0"/>
              </a:rPr>
              <a:t>{</a:t>
            </a:r>
          </a:p>
        </p:txBody>
      </p:sp>
      <p:sp>
        <p:nvSpPr>
          <p:cNvPr id="4" name="TextBox 3"/>
          <p:cNvSpPr txBox="1"/>
          <p:nvPr/>
        </p:nvSpPr>
        <p:spPr>
          <a:xfrm>
            <a:off x="6746838" y="4819523"/>
            <a:ext cx="1497570" cy="1061829"/>
          </a:xfrm>
          <a:prstGeom prst="rect">
            <a:avLst/>
          </a:prstGeom>
          <a:noFill/>
        </p:spPr>
        <p:txBody>
          <a:bodyPr wrap="square" rtlCol="0">
            <a:spAutoFit/>
          </a:bodyPr>
          <a:lstStyle/>
          <a:p>
            <a:r>
              <a:rPr lang="en-US" altLang="zh-CN" sz="1050" i="1" dirty="0">
                <a:solidFill>
                  <a:schemeClr val="accent2"/>
                </a:solidFill>
              </a:rPr>
              <a:t>NOTE</a:t>
            </a:r>
            <a:r>
              <a:rPr lang="en-US" altLang="zh-CN" sz="1050" i="1" dirty="0"/>
              <a:t>: There may be trace of odor during the first few minutes of initial use. This is harmless,  normal and will not occur again.</a:t>
            </a:r>
          </a:p>
        </p:txBody>
      </p:sp>
      <p:sp>
        <p:nvSpPr>
          <p:cNvPr id="12" name="TextBox 11">
            <a:extLst>
              <a:ext uri="{FF2B5EF4-FFF2-40B4-BE49-F238E27FC236}">
                <a16:creationId xmlns:a16="http://schemas.microsoft.com/office/drawing/2014/main" id="{E106E346-4F37-4166-8F49-03B3C028B855}"/>
              </a:ext>
            </a:extLst>
          </p:cNvPr>
          <p:cNvSpPr txBox="1"/>
          <p:nvPr/>
        </p:nvSpPr>
        <p:spPr>
          <a:xfrm>
            <a:off x="7884368" y="4077072"/>
            <a:ext cx="823316" cy="2215991"/>
          </a:xfrm>
          <a:prstGeom prst="rect">
            <a:avLst/>
          </a:prstGeom>
          <a:noFill/>
        </p:spPr>
        <p:txBody>
          <a:bodyPr wrap="square" rtlCol="0">
            <a:spAutoFit/>
          </a:bodyPr>
          <a:lstStyle/>
          <a:p>
            <a:r>
              <a:rPr lang="en-CA" sz="13800" dirty="0">
                <a:solidFill>
                  <a:schemeClr val="accent2"/>
                </a:solidFill>
                <a:latin typeface="Eras Light ITC" panose="020B0402030504020804" pitchFamily="34" charset="0"/>
              </a:rPr>
              <a:t>}</a:t>
            </a:r>
          </a:p>
        </p:txBody>
      </p:sp>
    </p:spTree>
    <p:extLst>
      <p:ext uri="{BB962C8B-B14F-4D97-AF65-F5344CB8AC3E}">
        <p14:creationId xmlns:p14="http://schemas.microsoft.com/office/powerpoint/2010/main" val="428098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2339752" y="-23956"/>
            <a:ext cx="4447059" cy="3645749"/>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732240" y="-1"/>
            <a:ext cx="2656604" cy="364574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16852" y="0"/>
            <a:ext cx="2656604" cy="3624834"/>
          </a:xfrm>
          <a:prstGeom prst="rect">
            <a:avLst/>
          </a:prstGeom>
          <a:noFill/>
          <a:ln w="9525">
            <a:noFill/>
            <a:miter lim="800000"/>
            <a:headEnd/>
            <a:tailEnd/>
          </a:ln>
        </p:spPr>
      </p:pic>
      <p:sp>
        <p:nvSpPr>
          <p:cNvPr id="5" name="椭圆 4"/>
          <p:cNvSpPr/>
          <p:nvPr/>
        </p:nvSpPr>
        <p:spPr>
          <a:xfrm>
            <a:off x="1403648" y="836712"/>
            <a:ext cx="93610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259632" y="2204864"/>
            <a:ext cx="93610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524328" y="1340768"/>
            <a:ext cx="93610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24328" y="2420888"/>
            <a:ext cx="93610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a:cxnSpLocks/>
            <a:stCxn id="5" idx="6"/>
          </p:cNvCxnSpPr>
          <p:nvPr/>
        </p:nvCxnSpPr>
        <p:spPr>
          <a:xfrm flipV="1">
            <a:off x="2339752" y="836714"/>
            <a:ext cx="432048" cy="4680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cxnSpLocks/>
            <a:stCxn id="6" idx="6"/>
          </p:cNvCxnSpPr>
          <p:nvPr/>
        </p:nvCxnSpPr>
        <p:spPr>
          <a:xfrm flipV="1">
            <a:off x="2195736" y="2633484"/>
            <a:ext cx="500210" cy="394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cxnSpLocks/>
            <a:stCxn id="7" idx="2"/>
          </p:cNvCxnSpPr>
          <p:nvPr/>
        </p:nvCxnSpPr>
        <p:spPr>
          <a:xfrm flipH="1" flipV="1">
            <a:off x="6084168" y="764704"/>
            <a:ext cx="1440160" cy="10441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cxnSpLocks/>
            <a:stCxn id="8" idx="2"/>
          </p:cNvCxnSpPr>
          <p:nvPr/>
        </p:nvCxnSpPr>
        <p:spPr>
          <a:xfrm flipH="1" flipV="1">
            <a:off x="6084168" y="2555884"/>
            <a:ext cx="1440160" cy="333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4D03148-293F-498C-ABC7-32C973B0BB34}"/>
              </a:ext>
            </a:extLst>
          </p:cNvPr>
          <p:cNvSpPr txBox="1"/>
          <p:nvPr/>
        </p:nvSpPr>
        <p:spPr>
          <a:xfrm>
            <a:off x="639266" y="4759139"/>
            <a:ext cx="5372894" cy="553998"/>
          </a:xfrm>
          <a:prstGeom prst="rect">
            <a:avLst/>
          </a:prstGeom>
          <a:noFill/>
        </p:spPr>
        <p:txBody>
          <a:bodyPr wrap="square" rtlCol="0">
            <a:spAutoFit/>
          </a:bodyPr>
          <a:lstStyle/>
          <a:p>
            <a:r>
              <a:rPr lang="en-US" sz="1000" dirty="0"/>
              <a:t>Carefully remove the </a:t>
            </a:r>
            <a:r>
              <a:rPr lang="en-US" altLang="zh-CN" sz="1000" dirty="0"/>
              <a:t>screws and framing plates from the sides of your fireplace.</a:t>
            </a:r>
          </a:p>
          <a:p>
            <a:endParaRPr lang="en-US" sz="1000" dirty="0"/>
          </a:p>
          <a:p>
            <a:r>
              <a:rPr lang="en-US" sz="1000" dirty="0"/>
              <a:t>Store with manual and warranty , these framing plates will not be used with the surround.</a:t>
            </a:r>
            <a:endParaRPr lang="en-CA" sz="1000" dirty="0"/>
          </a:p>
        </p:txBody>
      </p:sp>
      <p:sp>
        <p:nvSpPr>
          <p:cNvPr id="34" name="Rectangle 33">
            <a:extLst>
              <a:ext uri="{FF2B5EF4-FFF2-40B4-BE49-F238E27FC236}">
                <a16:creationId xmlns:a16="http://schemas.microsoft.com/office/drawing/2014/main" id="{79155B7B-D449-497A-A28B-6DE0FCFFF62B}"/>
              </a:ext>
            </a:extLst>
          </p:cNvPr>
          <p:cNvSpPr/>
          <p:nvPr/>
        </p:nvSpPr>
        <p:spPr>
          <a:xfrm>
            <a:off x="0" y="3621794"/>
            <a:ext cx="9144000" cy="394901"/>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a:extLst>
              <a:ext uri="{FF2B5EF4-FFF2-40B4-BE49-F238E27FC236}">
                <a16:creationId xmlns:a16="http://schemas.microsoft.com/office/drawing/2014/main" id="{EC73966F-F632-42B2-B58E-BDC1BF034FF3}"/>
              </a:ext>
            </a:extLst>
          </p:cNvPr>
          <p:cNvSpPr txBox="1"/>
          <p:nvPr/>
        </p:nvSpPr>
        <p:spPr>
          <a:xfrm>
            <a:off x="644492" y="4240528"/>
            <a:ext cx="1700486" cy="523220"/>
          </a:xfrm>
          <a:prstGeom prst="rect">
            <a:avLst/>
          </a:prstGeom>
          <a:noFill/>
        </p:spPr>
        <p:txBody>
          <a:bodyPr wrap="square" rtlCol="0">
            <a:spAutoFit/>
          </a:bodyPr>
          <a:lstStyle/>
          <a:p>
            <a:r>
              <a:rPr lang="en-US" altLang="zh-CN" sz="2800" dirty="0">
                <a:solidFill>
                  <a:schemeClr val="accent2"/>
                </a:solidFill>
                <a:latin typeface="Forum" panose="02000000000000000000" pitchFamily="2" charset="0"/>
              </a:rPr>
              <a:t>STEP 2:</a:t>
            </a:r>
            <a:endParaRPr lang="en-CA" sz="2800" dirty="0"/>
          </a:p>
        </p:txBody>
      </p:sp>
      <p:pic>
        <p:nvPicPr>
          <p:cNvPr id="39" name="Picture 38" descr="A close up of a logo&#10;&#10;Description generated with very high confidence">
            <a:extLst>
              <a:ext uri="{FF2B5EF4-FFF2-40B4-BE49-F238E27FC236}">
                <a16:creationId xmlns:a16="http://schemas.microsoft.com/office/drawing/2014/main" id="{87FF341A-4A05-4E8F-B52C-8B531B5DF8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341" t="36383" r="18634" b="43095"/>
          <a:stretch/>
        </p:blipFill>
        <p:spPr>
          <a:xfrm>
            <a:off x="7812360" y="3642441"/>
            <a:ext cx="1440160" cy="374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a:extLst>
              <a:ext uri="{FF2B5EF4-FFF2-40B4-BE49-F238E27FC236}">
                <a16:creationId xmlns:a16="http://schemas.microsoft.com/office/drawing/2014/main" id="{7B1E0AEE-0E43-43A2-9B21-91AF07B73993}"/>
              </a:ext>
            </a:extLst>
          </p:cNvPr>
          <p:cNvPicPr>
            <a:picLocks noChangeAspect="1" noChangeArrowheads="1"/>
          </p:cNvPicPr>
          <p:nvPr/>
        </p:nvPicPr>
        <p:blipFill rotWithShape="1">
          <a:blip r:embed="rId3" cstate="print"/>
          <a:srcRect l="49713" t="17564" b="9105"/>
          <a:stretch/>
        </p:blipFill>
        <p:spPr bwMode="auto">
          <a:xfrm rot="5400000">
            <a:off x="-916622" y="903103"/>
            <a:ext cx="2972078" cy="1174297"/>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489381" y="-1"/>
            <a:ext cx="6200392" cy="3026963"/>
          </a:xfrm>
          <a:prstGeom prst="rect">
            <a:avLst/>
          </a:prstGeom>
          <a:noFill/>
          <a:ln w="9525">
            <a:noFill/>
            <a:miter lim="800000"/>
            <a:headEnd/>
            <a:tailEnd/>
          </a:ln>
        </p:spPr>
      </p:pic>
      <p:pic>
        <p:nvPicPr>
          <p:cNvPr id="15" name="Picture 3">
            <a:extLst>
              <a:ext uri="{FF2B5EF4-FFF2-40B4-BE49-F238E27FC236}">
                <a16:creationId xmlns:a16="http://schemas.microsoft.com/office/drawing/2014/main" id="{F755083E-C292-4D21-ACA9-4894105CE1AC}"/>
              </a:ext>
            </a:extLst>
          </p:cNvPr>
          <p:cNvPicPr>
            <a:picLocks noChangeAspect="1" noChangeArrowheads="1"/>
          </p:cNvPicPr>
          <p:nvPr/>
        </p:nvPicPr>
        <p:blipFill rotWithShape="1">
          <a:blip r:embed="rId3" cstate="print"/>
          <a:srcRect l="49713" t="17564" b="9105"/>
          <a:stretch/>
        </p:blipFill>
        <p:spPr bwMode="auto">
          <a:xfrm rot="16200000">
            <a:off x="7066583" y="892249"/>
            <a:ext cx="2987012" cy="1174297"/>
          </a:xfrm>
          <a:prstGeom prst="rect">
            <a:avLst/>
          </a:prstGeom>
          <a:noFill/>
          <a:ln w="9525">
            <a:noFill/>
            <a:miter lim="800000"/>
            <a:headEnd/>
            <a:tailEnd/>
          </a:ln>
        </p:spPr>
      </p:pic>
      <p:sp>
        <p:nvSpPr>
          <p:cNvPr id="5" name="椭圆 4"/>
          <p:cNvSpPr/>
          <p:nvPr/>
        </p:nvSpPr>
        <p:spPr>
          <a:xfrm>
            <a:off x="2035267" y="2153589"/>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797085" y="1376737"/>
            <a:ext cx="432048" cy="4482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60663" y="231791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cxnSpLocks/>
            <a:stCxn id="7" idx="6"/>
          </p:cNvCxnSpPr>
          <p:nvPr/>
        </p:nvCxnSpPr>
        <p:spPr>
          <a:xfrm flipV="1">
            <a:off x="6892711" y="2153590"/>
            <a:ext cx="1129877" cy="380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cxnSpLocks/>
            <a:stCxn id="6" idx="7"/>
          </p:cNvCxnSpPr>
          <p:nvPr/>
        </p:nvCxnSpPr>
        <p:spPr>
          <a:xfrm flipV="1">
            <a:off x="7165861" y="807473"/>
            <a:ext cx="807079" cy="6349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B760BF8-0351-4349-9EE9-A9F98B4ABF9F}"/>
              </a:ext>
            </a:extLst>
          </p:cNvPr>
          <p:cNvSpPr txBox="1"/>
          <p:nvPr/>
        </p:nvSpPr>
        <p:spPr>
          <a:xfrm>
            <a:off x="639266" y="3861048"/>
            <a:ext cx="7860242" cy="861774"/>
          </a:xfrm>
          <a:prstGeom prst="rect">
            <a:avLst/>
          </a:prstGeom>
          <a:noFill/>
        </p:spPr>
        <p:txBody>
          <a:bodyPr wrap="square" rtlCol="0">
            <a:spAutoFit/>
          </a:bodyPr>
          <a:lstStyle/>
          <a:p>
            <a:r>
              <a:rPr lang="en-US" sz="1000" dirty="0"/>
              <a:t>Using the provided screws secure the mantel brackets to the sides of the fireplace in place of the framing plates.</a:t>
            </a:r>
          </a:p>
          <a:p>
            <a:endParaRPr lang="en-US" sz="1000" dirty="0">
              <a:solidFill>
                <a:schemeClr val="bg1"/>
              </a:solidFill>
            </a:endParaRPr>
          </a:p>
          <a:p>
            <a:r>
              <a:rPr lang="en-US" sz="1000" dirty="0"/>
              <a:t>When securing the surround brackets, ensure that you are inserting the screws into the proper pilot holes. </a:t>
            </a:r>
            <a:r>
              <a:rPr lang="en-US" sz="1000" dirty="0">
                <a:solidFill>
                  <a:schemeClr val="accent2"/>
                </a:solidFill>
              </a:rPr>
              <a:t>Shown in diagram below.</a:t>
            </a:r>
          </a:p>
          <a:p>
            <a:endParaRPr lang="en-US" sz="1000" dirty="0">
              <a:solidFill>
                <a:schemeClr val="accent2"/>
              </a:solidFill>
            </a:endParaRPr>
          </a:p>
          <a:p>
            <a:r>
              <a:rPr lang="en-US" sz="1000" dirty="0"/>
              <a:t>If you do not attach the screws in the correct pilot holes, the surround will not properly attach to the fireplace.</a:t>
            </a:r>
            <a:endParaRPr lang="en-US" altLang="zh-CN" sz="1000" dirty="0"/>
          </a:p>
        </p:txBody>
      </p:sp>
      <p:sp>
        <p:nvSpPr>
          <p:cNvPr id="26" name="Rectangle 25">
            <a:extLst>
              <a:ext uri="{FF2B5EF4-FFF2-40B4-BE49-F238E27FC236}">
                <a16:creationId xmlns:a16="http://schemas.microsoft.com/office/drawing/2014/main" id="{CD4F7017-B59D-4DCC-BB12-520A64E4EC28}"/>
              </a:ext>
            </a:extLst>
          </p:cNvPr>
          <p:cNvSpPr/>
          <p:nvPr/>
        </p:nvSpPr>
        <p:spPr>
          <a:xfrm>
            <a:off x="0" y="2949388"/>
            <a:ext cx="9144000" cy="394901"/>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a:extLst>
              <a:ext uri="{FF2B5EF4-FFF2-40B4-BE49-F238E27FC236}">
                <a16:creationId xmlns:a16="http://schemas.microsoft.com/office/drawing/2014/main" id="{E131E777-8804-495A-BDF8-994792F9304A}"/>
              </a:ext>
            </a:extLst>
          </p:cNvPr>
          <p:cNvSpPr txBox="1"/>
          <p:nvPr/>
        </p:nvSpPr>
        <p:spPr>
          <a:xfrm>
            <a:off x="644492" y="3416857"/>
            <a:ext cx="1700486" cy="523220"/>
          </a:xfrm>
          <a:prstGeom prst="rect">
            <a:avLst/>
          </a:prstGeom>
          <a:noFill/>
        </p:spPr>
        <p:txBody>
          <a:bodyPr wrap="square" rtlCol="0">
            <a:spAutoFit/>
          </a:bodyPr>
          <a:lstStyle/>
          <a:p>
            <a:r>
              <a:rPr lang="en-US" altLang="zh-CN" sz="2800" dirty="0">
                <a:solidFill>
                  <a:schemeClr val="accent2"/>
                </a:solidFill>
                <a:latin typeface="Forum" panose="02000000000000000000" pitchFamily="2" charset="0"/>
              </a:rPr>
              <a:t>STEP 3:</a:t>
            </a:r>
            <a:endParaRPr lang="en-CA" sz="2800" dirty="0"/>
          </a:p>
        </p:txBody>
      </p:sp>
      <p:pic>
        <p:nvPicPr>
          <p:cNvPr id="28" name="Picture 27" descr="A close up of a logo&#10;&#10;Description generated with very high confidence">
            <a:extLst>
              <a:ext uri="{FF2B5EF4-FFF2-40B4-BE49-F238E27FC236}">
                <a16:creationId xmlns:a16="http://schemas.microsoft.com/office/drawing/2014/main" id="{B54D276E-9809-468C-A0D7-C6DE8FE6A5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341" t="36383" r="18634" b="43095"/>
          <a:stretch/>
        </p:blipFill>
        <p:spPr>
          <a:xfrm>
            <a:off x="7812360" y="2970035"/>
            <a:ext cx="1440160" cy="374254"/>
          </a:xfrm>
          <a:prstGeom prst="rect">
            <a:avLst/>
          </a:prstGeom>
        </p:spPr>
      </p:pic>
      <p:sp>
        <p:nvSpPr>
          <p:cNvPr id="4" name="椭圆 3"/>
          <p:cNvSpPr/>
          <p:nvPr/>
        </p:nvSpPr>
        <p:spPr>
          <a:xfrm>
            <a:off x="1705405" y="1249087"/>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a:cxnSpLocks/>
            <a:stCxn id="4" idx="1"/>
          </p:cNvCxnSpPr>
          <p:nvPr/>
        </p:nvCxnSpPr>
        <p:spPr>
          <a:xfrm flipH="1" flipV="1">
            <a:off x="1076424" y="772212"/>
            <a:ext cx="692253" cy="5401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cxnSpLocks/>
            <a:stCxn id="5" idx="2"/>
          </p:cNvCxnSpPr>
          <p:nvPr/>
        </p:nvCxnSpPr>
        <p:spPr>
          <a:xfrm flipH="1" flipV="1">
            <a:off x="1076424" y="2166643"/>
            <a:ext cx="958843" cy="2029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1B784F4-3430-40FB-B1E1-BEF6B03FBBD6}"/>
              </a:ext>
            </a:extLst>
          </p:cNvPr>
          <p:cNvSpPr/>
          <p:nvPr/>
        </p:nvSpPr>
        <p:spPr>
          <a:xfrm>
            <a:off x="-17732" y="5290821"/>
            <a:ext cx="9162748" cy="1594564"/>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9" name="Picture 3">
            <a:extLst>
              <a:ext uri="{FF2B5EF4-FFF2-40B4-BE49-F238E27FC236}">
                <a16:creationId xmlns:a16="http://schemas.microsoft.com/office/drawing/2014/main" id="{9AD7593E-FECB-415C-89F6-72EFE980F81F}"/>
              </a:ext>
            </a:extLst>
          </p:cNvPr>
          <p:cNvPicPr>
            <a:picLocks noChangeAspect="1" noChangeArrowheads="1"/>
          </p:cNvPicPr>
          <p:nvPr/>
        </p:nvPicPr>
        <p:blipFill>
          <a:blip r:embed="rId6" cstate="print"/>
          <a:srcRect/>
          <a:stretch>
            <a:fillRect/>
          </a:stretch>
        </p:blipFill>
        <p:spPr bwMode="auto">
          <a:xfrm>
            <a:off x="1562426" y="5373214"/>
            <a:ext cx="937036" cy="1389953"/>
          </a:xfrm>
          <a:prstGeom prst="rect">
            <a:avLst/>
          </a:prstGeom>
          <a:noFill/>
          <a:ln w="25400">
            <a:solidFill>
              <a:schemeClr val="accent2"/>
            </a:solidFill>
            <a:miter lim="800000"/>
            <a:headEnd/>
            <a:tailEnd/>
          </a:ln>
        </p:spPr>
      </p:pic>
      <p:pic>
        <p:nvPicPr>
          <p:cNvPr id="40" name="Picture 4">
            <a:extLst>
              <a:ext uri="{FF2B5EF4-FFF2-40B4-BE49-F238E27FC236}">
                <a16:creationId xmlns:a16="http://schemas.microsoft.com/office/drawing/2014/main" id="{180AB8F1-C809-439E-A1F0-1CED25AD4503}"/>
              </a:ext>
            </a:extLst>
          </p:cNvPr>
          <p:cNvPicPr>
            <a:picLocks noChangeAspect="1" noChangeArrowheads="1"/>
          </p:cNvPicPr>
          <p:nvPr/>
        </p:nvPicPr>
        <p:blipFill>
          <a:blip r:embed="rId7" cstate="print"/>
          <a:srcRect/>
          <a:stretch>
            <a:fillRect/>
          </a:stretch>
        </p:blipFill>
        <p:spPr bwMode="auto">
          <a:xfrm>
            <a:off x="3121771" y="5373214"/>
            <a:ext cx="922782" cy="1389953"/>
          </a:xfrm>
          <a:prstGeom prst="rect">
            <a:avLst/>
          </a:prstGeom>
          <a:noFill/>
          <a:ln w="25400">
            <a:solidFill>
              <a:schemeClr val="accent2"/>
            </a:solidFill>
            <a:miter lim="800000"/>
            <a:headEnd/>
            <a:tailEnd/>
          </a:ln>
        </p:spPr>
      </p:pic>
      <p:pic>
        <p:nvPicPr>
          <p:cNvPr id="41" name="Picture 5">
            <a:extLst>
              <a:ext uri="{FF2B5EF4-FFF2-40B4-BE49-F238E27FC236}">
                <a16:creationId xmlns:a16="http://schemas.microsoft.com/office/drawing/2014/main" id="{9B20B9C4-0874-4789-969B-B7EEEE1E3F42}"/>
              </a:ext>
            </a:extLst>
          </p:cNvPr>
          <p:cNvPicPr>
            <a:picLocks noChangeAspect="1" noChangeArrowheads="1"/>
          </p:cNvPicPr>
          <p:nvPr/>
        </p:nvPicPr>
        <p:blipFill>
          <a:blip r:embed="rId8" cstate="print"/>
          <a:srcRect/>
          <a:stretch>
            <a:fillRect/>
          </a:stretch>
        </p:blipFill>
        <p:spPr bwMode="auto">
          <a:xfrm>
            <a:off x="4669913" y="5373216"/>
            <a:ext cx="920835" cy="1389952"/>
          </a:xfrm>
          <a:prstGeom prst="rect">
            <a:avLst/>
          </a:prstGeom>
          <a:noFill/>
          <a:ln w="25400">
            <a:solidFill>
              <a:schemeClr val="accent2"/>
            </a:solidFill>
            <a:miter lim="800000"/>
            <a:headEnd/>
            <a:tailEnd/>
          </a:ln>
        </p:spPr>
      </p:pic>
      <p:pic>
        <p:nvPicPr>
          <p:cNvPr id="42" name="Picture 6">
            <a:extLst>
              <a:ext uri="{FF2B5EF4-FFF2-40B4-BE49-F238E27FC236}">
                <a16:creationId xmlns:a16="http://schemas.microsoft.com/office/drawing/2014/main" id="{CA5C648F-D2F4-4BAC-A62C-111D3A4FF2B6}"/>
              </a:ext>
            </a:extLst>
          </p:cNvPr>
          <p:cNvPicPr>
            <a:picLocks noChangeAspect="1" noChangeArrowheads="1"/>
          </p:cNvPicPr>
          <p:nvPr/>
        </p:nvPicPr>
        <p:blipFill>
          <a:blip r:embed="rId9" cstate="print"/>
          <a:srcRect/>
          <a:stretch>
            <a:fillRect/>
          </a:stretch>
        </p:blipFill>
        <p:spPr bwMode="auto">
          <a:xfrm>
            <a:off x="6181852" y="5373215"/>
            <a:ext cx="920835" cy="1389953"/>
          </a:xfrm>
          <a:prstGeom prst="rect">
            <a:avLst/>
          </a:prstGeom>
          <a:noFill/>
          <a:ln w="25400">
            <a:solidFill>
              <a:schemeClr val="accent2"/>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A8EC7C-3859-4EC6-9189-6164873FEF82}"/>
              </a:ext>
            </a:extLst>
          </p:cNvPr>
          <p:cNvSpPr/>
          <p:nvPr/>
        </p:nvSpPr>
        <p:spPr>
          <a:xfrm>
            <a:off x="0" y="0"/>
            <a:ext cx="6254200" cy="6858000"/>
          </a:xfrm>
          <a:prstGeom prst="rect">
            <a:avLst/>
          </a:prstGeom>
          <a:solidFill>
            <a:schemeClr val="tx1">
              <a:lumMod val="75000"/>
              <a:lumOff val="25000"/>
            </a:schemeClr>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146" name="Picture 2"/>
          <p:cNvPicPr>
            <a:picLocks noChangeAspect="1" noChangeArrowheads="1"/>
          </p:cNvPicPr>
          <p:nvPr/>
        </p:nvPicPr>
        <p:blipFill>
          <a:blip r:embed="rId2" cstate="print"/>
          <a:srcRect/>
          <a:stretch>
            <a:fillRect/>
          </a:stretch>
        </p:blipFill>
        <p:spPr bwMode="auto">
          <a:xfrm>
            <a:off x="6645762" y="-8031"/>
            <a:ext cx="2498238" cy="3441088"/>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456274" y="3437113"/>
            <a:ext cx="2687726" cy="3704287"/>
          </a:xfrm>
          <a:prstGeom prst="rect">
            <a:avLst/>
          </a:prstGeom>
          <a:noFill/>
          <a:ln w="9525">
            <a:noFill/>
            <a:miter lim="800000"/>
            <a:headEnd/>
            <a:tailEnd/>
          </a:ln>
        </p:spPr>
      </p:pic>
      <p:sp>
        <p:nvSpPr>
          <p:cNvPr id="6" name="TextBox 5">
            <a:extLst>
              <a:ext uri="{FF2B5EF4-FFF2-40B4-BE49-F238E27FC236}">
                <a16:creationId xmlns:a16="http://schemas.microsoft.com/office/drawing/2014/main" id="{04E0020F-C3F4-4459-BC00-DBB9CA1865BF}"/>
              </a:ext>
            </a:extLst>
          </p:cNvPr>
          <p:cNvSpPr txBox="1"/>
          <p:nvPr/>
        </p:nvSpPr>
        <p:spPr>
          <a:xfrm>
            <a:off x="775946" y="3587571"/>
            <a:ext cx="4533838" cy="861774"/>
          </a:xfrm>
          <a:prstGeom prst="rect">
            <a:avLst/>
          </a:prstGeom>
          <a:noFill/>
        </p:spPr>
        <p:txBody>
          <a:bodyPr wrap="square" rtlCol="0">
            <a:spAutoFit/>
          </a:bodyPr>
          <a:lstStyle/>
          <a:p>
            <a:r>
              <a:rPr lang="en-CA" sz="1000" dirty="0">
                <a:solidFill>
                  <a:schemeClr val="bg1"/>
                </a:solidFill>
              </a:rPr>
              <a:t>When you completed step 1 through step 3, your fireplace should look like the pictures shown with the surround plates attached.</a:t>
            </a:r>
          </a:p>
          <a:p>
            <a:endParaRPr lang="en-CA" altLang="zh-CN" sz="1000" dirty="0">
              <a:solidFill>
                <a:schemeClr val="bg1"/>
              </a:solidFill>
            </a:endParaRPr>
          </a:p>
          <a:p>
            <a:r>
              <a:rPr lang="en-CA" altLang="zh-CN" sz="1000" dirty="0">
                <a:solidFill>
                  <a:schemeClr val="bg1"/>
                </a:solidFill>
              </a:rPr>
              <a:t>Please ensure your plates are flush with the trim and securely screwed into the pilot holes. If they are not as shown, remove the screws and repeat step 3.</a:t>
            </a:r>
            <a:endParaRPr lang="zh-CN" altLang="en-US" sz="1000" dirty="0">
              <a:solidFill>
                <a:schemeClr val="bg1"/>
              </a:solidFill>
            </a:endParaRPr>
          </a:p>
        </p:txBody>
      </p:sp>
      <p:sp>
        <p:nvSpPr>
          <p:cNvPr id="7" name="Rectangle 6">
            <a:extLst>
              <a:ext uri="{FF2B5EF4-FFF2-40B4-BE49-F238E27FC236}">
                <a16:creationId xmlns:a16="http://schemas.microsoft.com/office/drawing/2014/main" id="{ECC81F0C-3DBE-480E-8BAB-951FD11940DF}"/>
              </a:ext>
            </a:extLst>
          </p:cNvPr>
          <p:cNvSpPr/>
          <p:nvPr/>
        </p:nvSpPr>
        <p:spPr>
          <a:xfrm rot="16200000">
            <a:off x="3022651" y="3231549"/>
            <a:ext cx="6858000" cy="394901"/>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A close up of a logo&#10;&#10;Description generated with very high confidence">
            <a:extLst>
              <a:ext uri="{FF2B5EF4-FFF2-40B4-BE49-F238E27FC236}">
                <a16:creationId xmlns:a16="http://schemas.microsoft.com/office/drawing/2014/main" id="{3D194E64-20AD-443D-8138-C3ACEED92F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341" t="36383" r="18634" b="43095"/>
          <a:stretch/>
        </p:blipFill>
        <p:spPr>
          <a:xfrm>
            <a:off x="2630984" y="6296620"/>
            <a:ext cx="1440160" cy="374254"/>
          </a:xfrm>
          <a:prstGeom prst="rect">
            <a:avLst/>
          </a:prstGeom>
        </p:spPr>
      </p:pic>
      <p:sp>
        <p:nvSpPr>
          <p:cNvPr id="9" name="TextBox 8">
            <a:extLst>
              <a:ext uri="{FF2B5EF4-FFF2-40B4-BE49-F238E27FC236}">
                <a16:creationId xmlns:a16="http://schemas.microsoft.com/office/drawing/2014/main" id="{5244C8FA-D455-4824-BB7D-EBCC5EE31D2B}"/>
              </a:ext>
            </a:extLst>
          </p:cNvPr>
          <p:cNvSpPr txBox="1"/>
          <p:nvPr/>
        </p:nvSpPr>
        <p:spPr>
          <a:xfrm>
            <a:off x="781172" y="3068960"/>
            <a:ext cx="3016444" cy="523220"/>
          </a:xfrm>
          <a:prstGeom prst="rect">
            <a:avLst/>
          </a:prstGeom>
          <a:noFill/>
        </p:spPr>
        <p:txBody>
          <a:bodyPr wrap="square" rtlCol="0">
            <a:spAutoFit/>
          </a:bodyPr>
          <a:lstStyle/>
          <a:p>
            <a:r>
              <a:rPr lang="en-US" altLang="zh-CN" sz="2800" dirty="0">
                <a:solidFill>
                  <a:schemeClr val="accent2"/>
                </a:solidFill>
                <a:latin typeface="Forum" panose="02000000000000000000" pitchFamily="2" charset="0"/>
              </a:rPr>
              <a:t>STOP AND CHECK</a:t>
            </a:r>
            <a:endParaRPr lang="en-CA" sz="2800" dirty="0"/>
          </a:p>
        </p:txBody>
      </p:sp>
      <p:grpSp>
        <p:nvGrpSpPr>
          <p:cNvPr id="11" name="Group 10">
            <a:extLst>
              <a:ext uri="{FF2B5EF4-FFF2-40B4-BE49-F238E27FC236}">
                <a16:creationId xmlns:a16="http://schemas.microsoft.com/office/drawing/2014/main" id="{13DF08C6-CDC0-4673-9BED-4911E143CB45}"/>
              </a:ext>
            </a:extLst>
          </p:cNvPr>
          <p:cNvGrpSpPr/>
          <p:nvPr/>
        </p:nvGrpSpPr>
        <p:grpSpPr>
          <a:xfrm>
            <a:off x="2281685" y="405712"/>
            <a:ext cx="1728192" cy="2152314"/>
            <a:chOff x="3419872" y="3429000"/>
            <a:chExt cx="1728192" cy="2152314"/>
          </a:xfrm>
        </p:grpSpPr>
        <p:sp>
          <p:nvSpPr>
            <p:cNvPr id="10" name="Isosceles Triangle 9">
              <a:extLst>
                <a:ext uri="{FF2B5EF4-FFF2-40B4-BE49-F238E27FC236}">
                  <a16:creationId xmlns:a16="http://schemas.microsoft.com/office/drawing/2014/main" id="{81629BAA-0D1F-4D0F-BEE6-D0AFE51D6109}"/>
                </a:ext>
              </a:extLst>
            </p:cNvPr>
            <p:cNvSpPr/>
            <p:nvPr/>
          </p:nvSpPr>
          <p:spPr>
            <a:xfrm>
              <a:off x="3419872" y="3429000"/>
              <a:ext cx="1728192" cy="1615653"/>
            </a:xfrm>
            <a:prstGeom prst="triangle">
              <a:avLst/>
            </a:prstGeom>
            <a:solidFill>
              <a:schemeClr val="bg1"/>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90623357-97C9-4AAE-A8BF-5BD3418E1462}"/>
                </a:ext>
              </a:extLst>
            </p:cNvPr>
            <p:cNvSpPr txBox="1"/>
            <p:nvPr/>
          </p:nvSpPr>
          <p:spPr>
            <a:xfrm>
              <a:off x="4021199" y="4011654"/>
              <a:ext cx="936104" cy="1569660"/>
            </a:xfrm>
            <a:prstGeom prst="rect">
              <a:avLst/>
            </a:prstGeom>
            <a:noFill/>
          </p:spPr>
          <p:txBody>
            <a:bodyPr wrap="square" rtlCol="0">
              <a:spAutoFit/>
            </a:bodyPr>
            <a:lstStyle/>
            <a:p>
              <a:r>
                <a:rPr lang="en-CA" sz="9600" dirty="0">
                  <a:solidFill>
                    <a:schemeClr val="accent2"/>
                  </a:solidFill>
                  <a:latin typeface="Myanmar Text" panose="020B0502040204020203" pitchFamily="34" charset="0"/>
                  <a:cs typeface="Myanmar Text" panose="020B0502040204020203" pitchFamily="34" charset="0"/>
                </a:rPr>
                <a:t>!</a:t>
              </a:r>
            </a:p>
          </p:txBody>
        </p:sp>
      </p:grpSp>
      <p:cxnSp>
        <p:nvCxnSpPr>
          <p:cNvPr id="13" name="Straight Connector 12">
            <a:extLst>
              <a:ext uri="{FF2B5EF4-FFF2-40B4-BE49-F238E27FC236}">
                <a16:creationId xmlns:a16="http://schemas.microsoft.com/office/drawing/2014/main" id="{66E627EA-71F9-4666-8C21-F7F64A0FE7FB}"/>
              </a:ext>
            </a:extLst>
          </p:cNvPr>
          <p:cNvCxnSpPr>
            <a:cxnSpLocks/>
          </p:cNvCxnSpPr>
          <p:nvPr/>
        </p:nvCxnSpPr>
        <p:spPr>
          <a:xfrm>
            <a:off x="6645762" y="3429000"/>
            <a:ext cx="296679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31" y="-27384"/>
            <a:ext cx="6115050" cy="3228975"/>
          </a:xfrm>
          <a:prstGeom prst="rect">
            <a:avLst/>
          </a:prstGeom>
          <a:noFill/>
          <a:ln w="9525">
            <a:noFill/>
            <a:miter lim="800000"/>
            <a:headEnd/>
            <a:tailEnd/>
          </a:ln>
        </p:spPr>
      </p:pic>
      <p:cxnSp>
        <p:nvCxnSpPr>
          <p:cNvPr id="4" name="直接箭头连接符 3"/>
          <p:cNvCxnSpPr/>
          <p:nvPr/>
        </p:nvCxnSpPr>
        <p:spPr>
          <a:xfrm>
            <a:off x="1728223" y="65275"/>
            <a:ext cx="0"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2808343" y="137283"/>
            <a:ext cx="0"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4320511" y="209291"/>
            <a:ext cx="0"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4" cstate="print"/>
          <a:srcRect l="6690" b="4762"/>
          <a:stretch/>
        </p:blipFill>
        <p:spPr bwMode="auto">
          <a:xfrm>
            <a:off x="6876256" y="116632"/>
            <a:ext cx="1814146" cy="2880320"/>
          </a:xfrm>
          <a:prstGeom prst="rect">
            <a:avLst/>
          </a:prstGeom>
          <a:noFill/>
          <a:ln w="9525">
            <a:noFill/>
            <a:miter lim="800000"/>
            <a:headEnd/>
            <a:tailEnd/>
          </a:ln>
        </p:spPr>
      </p:pic>
      <p:sp>
        <p:nvSpPr>
          <p:cNvPr id="9" name="椭圆 8"/>
          <p:cNvSpPr/>
          <p:nvPr/>
        </p:nvSpPr>
        <p:spPr>
          <a:xfrm rot="4384001">
            <a:off x="6004494" y="1078254"/>
            <a:ext cx="2743508" cy="64708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a:extLst>
              <a:ext uri="{FF2B5EF4-FFF2-40B4-BE49-F238E27FC236}">
                <a16:creationId xmlns:a16="http://schemas.microsoft.com/office/drawing/2014/main" id="{27CC44AE-18EF-4418-8181-3D142DE6D55B}"/>
              </a:ext>
            </a:extLst>
          </p:cNvPr>
          <p:cNvSpPr txBox="1"/>
          <p:nvPr/>
        </p:nvSpPr>
        <p:spPr>
          <a:xfrm>
            <a:off x="398202" y="4043498"/>
            <a:ext cx="8134238" cy="246221"/>
          </a:xfrm>
          <a:prstGeom prst="rect">
            <a:avLst/>
          </a:prstGeom>
          <a:noFill/>
        </p:spPr>
        <p:txBody>
          <a:bodyPr wrap="square" rtlCol="0">
            <a:spAutoFit/>
          </a:bodyPr>
          <a:lstStyle/>
          <a:p>
            <a:r>
              <a:rPr lang="en-CA" sz="1000" dirty="0"/>
              <a:t>Insert the fireplace into the opening of the surround ensuring the flange (circled above) fits into the opening.</a:t>
            </a:r>
          </a:p>
        </p:txBody>
      </p:sp>
      <p:sp>
        <p:nvSpPr>
          <p:cNvPr id="15" name="TextBox 14">
            <a:extLst>
              <a:ext uri="{FF2B5EF4-FFF2-40B4-BE49-F238E27FC236}">
                <a16:creationId xmlns:a16="http://schemas.microsoft.com/office/drawing/2014/main" id="{3F3560A0-81B5-47FB-BC8C-557505F4BED1}"/>
              </a:ext>
            </a:extLst>
          </p:cNvPr>
          <p:cNvSpPr txBox="1"/>
          <p:nvPr/>
        </p:nvSpPr>
        <p:spPr>
          <a:xfrm>
            <a:off x="403428" y="3524887"/>
            <a:ext cx="3016444" cy="523220"/>
          </a:xfrm>
          <a:prstGeom prst="rect">
            <a:avLst/>
          </a:prstGeom>
          <a:noFill/>
        </p:spPr>
        <p:txBody>
          <a:bodyPr wrap="square" rtlCol="0">
            <a:spAutoFit/>
          </a:bodyPr>
          <a:lstStyle/>
          <a:p>
            <a:r>
              <a:rPr lang="en-US" altLang="zh-CN" sz="2800" dirty="0">
                <a:solidFill>
                  <a:schemeClr val="accent2"/>
                </a:solidFill>
                <a:latin typeface="Forum" panose="02000000000000000000" pitchFamily="2" charset="0"/>
              </a:rPr>
              <a:t>STEP 4:</a:t>
            </a:r>
            <a:endParaRPr lang="en-CA" sz="2800" dirty="0"/>
          </a:p>
        </p:txBody>
      </p:sp>
      <p:sp>
        <p:nvSpPr>
          <p:cNvPr id="13" name="Rectangle 12">
            <a:extLst>
              <a:ext uri="{FF2B5EF4-FFF2-40B4-BE49-F238E27FC236}">
                <a16:creationId xmlns:a16="http://schemas.microsoft.com/office/drawing/2014/main" id="{CFC90E1F-1507-40D3-B41F-41F5F980F4E7}"/>
              </a:ext>
            </a:extLst>
          </p:cNvPr>
          <p:cNvSpPr/>
          <p:nvPr/>
        </p:nvSpPr>
        <p:spPr>
          <a:xfrm>
            <a:off x="0" y="3109264"/>
            <a:ext cx="9180512" cy="394901"/>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2">
            <a:extLst>
              <a:ext uri="{FF2B5EF4-FFF2-40B4-BE49-F238E27FC236}">
                <a16:creationId xmlns:a16="http://schemas.microsoft.com/office/drawing/2014/main" id="{0546CCF1-1B24-4B1F-A026-020400D469A7}"/>
              </a:ext>
            </a:extLst>
          </p:cNvPr>
          <p:cNvPicPr>
            <a:picLocks noChangeAspect="1" noChangeArrowheads="1"/>
          </p:cNvPicPr>
          <p:nvPr/>
        </p:nvPicPr>
        <p:blipFill rotWithShape="1">
          <a:blip r:embed="rId5" cstate="print"/>
          <a:srcRect t="12972"/>
          <a:stretch/>
        </p:blipFill>
        <p:spPr bwMode="auto">
          <a:xfrm rot="10800000">
            <a:off x="4764870" y="4355932"/>
            <a:ext cx="4379130" cy="2502068"/>
          </a:xfrm>
          <a:prstGeom prst="rect">
            <a:avLst/>
          </a:prstGeom>
          <a:noFill/>
          <a:ln w="9525">
            <a:noFill/>
            <a:miter lim="800000"/>
            <a:headEnd/>
            <a:tailEnd/>
          </a:ln>
        </p:spPr>
      </p:pic>
      <p:cxnSp>
        <p:nvCxnSpPr>
          <p:cNvPr id="19" name="直接箭头连接符 5">
            <a:extLst>
              <a:ext uri="{FF2B5EF4-FFF2-40B4-BE49-F238E27FC236}">
                <a16:creationId xmlns:a16="http://schemas.microsoft.com/office/drawing/2014/main" id="{F8D875C1-B508-435C-B0BF-50D6737917AB}"/>
              </a:ext>
            </a:extLst>
          </p:cNvPr>
          <p:cNvCxnSpPr>
            <a:cxnSpLocks/>
            <a:stCxn id="3" idx="6"/>
            <a:endCxn id="20" idx="6"/>
          </p:cNvCxnSpPr>
          <p:nvPr/>
        </p:nvCxnSpPr>
        <p:spPr>
          <a:xfrm flipV="1">
            <a:off x="4234428" y="5181082"/>
            <a:ext cx="1057652" cy="3444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椭圆 8">
            <a:extLst>
              <a:ext uri="{FF2B5EF4-FFF2-40B4-BE49-F238E27FC236}">
                <a16:creationId xmlns:a16="http://schemas.microsoft.com/office/drawing/2014/main" id="{24BD0558-10D3-4321-800A-DE2F330518DC}"/>
              </a:ext>
            </a:extLst>
          </p:cNvPr>
          <p:cNvSpPr/>
          <p:nvPr/>
        </p:nvSpPr>
        <p:spPr>
          <a:xfrm rot="10800000">
            <a:off x="5292080" y="4969192"/>
            <a:ext cx="432048" cy="423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Oval 2">
            <a:extLst>
              <a:ext uri="{FF2B5EF4-FFF2-40B4-BE49-F238E27FC236}">
                <a16:creationId xmlns:a16="http://schemas.microsoft.com/office/drawing/2014/main" id="{01032244-32C7-4454-A6D6-3F342A451FF8}"/>
              </a:ext>
            </a:extLst>
          </p:cNvPr>
          <p:cNvSpPr/>
          <p:nvPr/>
        </p:nvSpPr>
        <p:spPr>
          <a:xfrm>
            <a:off x="2826864" y="4821718"/>
            <a:ext cx="1407564" cy="1407564"/>
          </a:xfrm>
          <a:prstGeom prst="ellipse">
            <a:avLst/>
          </a:prstGeom>
          <a:blipFill>
            <a:blip r:embed="rId6"/>
            <a:stretch>
              <a:fillRect l="-4988" t="-17776" r="-20334" b="-7546"/>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a:extLst>
              <a:ext uri="{FF2B5EF4-FFF2-40B4-BE49-F238E27FC236}">
                <a16:creationId xmlns:a16="http://schemas.microsoft.com/office/drawing/2014/main" id="{ECE42E97-2CDF-47A4-BD96-06CD23245A62}"/>
              </a:ext>
            </a:extLst>
          </p:cNvPr>
          <p:cNvSpPr txBox="1"/>
          <p:nvPr/>
        </p:nvSpPr>
        <p:spPr>
          <a:xfrm>
            <a:off x="392976" y="4859085"/>
            <a:ext cx="2234808" cy="553998"/>
          </a:xfrm>
          <a:prstGeom prst="rect">
            <a:avLst/>
          </a:prstGeom>
          <a:noFill/>
        </p:spPr>
        <p:txBody>
          <a:bodyPr wrap="square" rtlCol="0">
            <a:spAutoFit/>
          </a:bodyPr>
          <a:lstStyle/>
          <a:p>
            <a:r>
              <a:rPr lang="en-CA" sz="1000" dirty="0"/>
              <a:t>Secure the fireplace to the surround using the attached surround brackets and screws.</a:t>
            </a:r>
          </a:p>
        </p:txBody>
      </p:sp>
      <p:sp>
        <p:nvSpPr>
          <p:cNvPr id="29" name="TextBox 28">
            <a:extLst>
              <a:ext uri="{FF2B5EF4-FFF2-40B4-BE49-F238E27FC236}">
                <a16:creationId xmlns:a16="http://schemas.microsoft.com/office/drawing/2014/main" id="{18B52295-5F2E-4A58-B075-393FFF836A5F}"/>
              </a:ext>
            </a:extLst>
          </p:cNvPr>
          <p:cNvSpPr txBox="1"/>
          <p:nvPr/>
        </p:nvSpPr>
        <p:spPr>
          <a:xfrm>
            <a:off x="398202" y="4340474"/>
            <a:ext cx="3016444" cy="523220"/>
          </a:xfrm>
          <a:prstGeom prst="rect">
            <a:avLst/>
          </a:prstGeom>
          <a:noFill/>
        </p:spPr>
        <p:txBody>
          <a:bodyPr wrap="square" rtlCol="0">
            <a:spAutoFit/>
          </a:bodyPr>
          <a:lstStyle/>
          <a:p>
            <a:r>
              <a:rPr lang="en-US" altLang="zh-CN" sz="2800" dirty="0">
                <a:solidFill>
                  <a:schemeClr val="accent2"/>
                </a:solidFill>
                <a:latin typeface="Forum" panose="02000000000000000000" pitchFamily="2" charset="0"/>
              </a:rPr>
              <a:t>STEP 5:</a:t>
            </a:r>
            <a:endParaRPr lang="en-CA" sz="2800" dirty="0"/>
          </a:p>
        </p:txBody>
      </p:sp>
      <p:pic>
        <p:nvPicPr>
          <p:cNvPr id="30" name="Picture 29" descr="A close up of a logo&#10;&#10;Description generated with very high confidence">
            <a:extLst>
              <a:ext uri="{FF2B5EF4-FFF2-40B4-BE49-F238E27FC236}">
                <a16:creationId xmlns:a16="http://schemas.microsoft.com/office/drawing/2014/main" id="{90DF92BD-DA0C-4B6B-B0FB-9525D12358E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341" t="36383" r="18634" b="43095"/>
          <a:stretch/>
        </p:blipFill>
        <p:spPr>
          <a:xfrm>
            <a:off x="7596336" y="3122512"/>
            <a:ext cx="1440160" cy="374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77FADD-3197-441A-BA00-AB8E1314F470}"/>
              </a:ext>
            </a:extLst>
          </p:cNvPr>
          <p:cNvSpPr/>
          <p:nvPr/>
        </p:nvSpPr>
        <p:spPr>
          <a:xfrm>
            <a:off x="0" y="6296620"/>
            <a:ext cx="9180512" cy="394901"/>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close up of a logo&#10;&#10;Description generated with very high confidence">
            <a:extLst>
              <a:ext uri="{FF2B5EF4-FFF2-40B4-BE49-F238E27FC236}">
                <a16:creationId xmlns:a16="http://schemas.microsoft.com/office/drawing/2014/main" id="{B74AE63D-066A-4E9A-A852-E8D11211EF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341" t="36383" r="18634" b="43095"/>
          <a:stretch/>
        </p:blipFill>
        <p:spPr>
          <a:xfrm>
            <a:off x="3870176" y="6296620"/>
            <a:ext cx="1440160" cy="374254"/>
          </a:xfrm>
          <a:prstGeom prst="rect">
            <a:avLst/>
          </a:prstGeom>
        </p:spPr>
      </p:pic>
      <p:pic>
        <p:nvPicPr>
          <p:cNvPr id="9218" name="Picture 2"/>
          <p:cNvPicPr>
            <a:picLocks noChangeAspect="1" noChangeArrowheads="1"/>
          </p:cNvPicPr>
          <p:nvPr/>
        </p:nvPicPr>
        <p:blipFill>
          <a:blip r:embed="rId3" cstate="print"/>
          <a:srcRect/>
          <a:stretch>
            <a:fillRect/>
          </a:stretch>
        </p:blipFill>
        <p:spPr bwMode="auto">
          <a:xfrm>
            <a:off x="1835696" y="1034511"/>
            <a:ext cx="5472608" cy="3730551"/>
          </a:xfrm>
          <a:prstGeom prst="rect">
            <a:avLst/>
          </a:prstGeom>
          <a:noFill/>
          <a:ln w="9525">
            <a:solidFill>
              <a:schemeClr val="bg1"/>
            </a:solidFill>
            <a:miter lim="800000"/>
            <a:headEnd/>
            <a:tailEnd/>
          </a:ln>
        </p:spPr>
      </p:pic>
      <p:sp>
        <p:nvSpPr>
          <p:cNvPr id="7" name="TextBox 6">
            <a:extLst>
              <a:ext uri="{FF2B5EF4-FFF2-40B4-BE49-F238E27FC236}">
                <a16:creationId xmlns:a16="http://schemas.microsoft.com/office/drawing/2014/main" id="{53F1C4EF-1F11-410A-B1C7-BD7DDCE570E5}"/>
              </a:ext>
            </a:extLst>
          </p:cNvPr>
          <p:cNvSpPr txBox="1"/>
          <p:nvPr/>
        </p:nvSpPr>
        <p:spPr>
          <a:xfrm>
            <a:off x="218209" y="4972833"/>
            <a:ext cx="8717972" cy="1223412"/>
          </a:xfrm>
          <a:prstGeom prst="rect">
            <a:avLst/>
          </a:prstGeom>
          <a:noFill/>
        </p:spPr>
        <p:txBody>
          <a:bodyPr wrap="square" rtlCol="0">
            <a:spAutoFit/>
          </a:bodyPr>
          <a:lstStyle/>
          <a:p>
            <a:r>
              <a:rPr lang="en-US" sz="1050" dirty="0">
                <a:solidFill>
                  <a:schemeClr val="accent2"/>
                </a:solidFill>
                <a:latin typeface="Ebrima" panose="02000000000000000000" pitchFamily="2" charset="0"/>
                <a:ea typeface="Ebrima" panose="02000000000000000000" pitchFamily="2" charset="0"/>
                <a:cs typeface="Ebrima" panose="02000000000000000000" pitchFamily="2" charset="0"/>
              </a:rPr>
              <a:t>Disclaimer: </a:t>
            </a:r>
            <a:r>
              <a:rPr lang="en-US" sz="1050" dirty="0" err="1">
                <a:latin typeface="Ebrima" panose="02000000000000000000" pitchFamily="2" charset="0"/>
                <a:ea typeface="Ebrima" panose="02000000000000000000" pitchFamily="2" charset="0"/>
                <a:cs typeface="Ebrima" panose="02000000000000000000" pitchFamily="2" charset="0"/>
              </a:rPr>
              <a:t>Amantii’s</a:t>
            </a:r>
            <a:r>
              <a:rPr lang="en-US" sz="1050" dirty="0">
                <a:latin typeface="Ebrima" panose="02000000000000000000" pitchFamily="2" charset="0"/>
                <a:ea typeface="Ebrima" panose="02000000000000000000" pitchFamily="2" charset="0"/>
                <a:cs typeface="Ebrima" panose="02000000000000000000" pitchFamily="2" charset="0"/>
              </a:rPr>
              <a:t> newest line of birch wood surrounds bring the beauty of genuine wood into your home or business. Each of these surrounds have been crafted from birch wood and a paint wash applied, reflecting the variety of colors found in a birch tree forest. </a:t>
            </a:r>
          </a:p>
          <a:p>
            <a:endParaRPr lang="en-CA" sz="1050" dirty="0">
              <a:latin typeface="Ebrima" panose="02000000000000000000" pitchFamily="2" charset="0"/>
              <a:ea typeface="Ebrima" panose="02000000000000000000" pitchFamily="2" charset="0"/>
              <a:cs typeface="Ebrima" panose="02000000000000000000" pitchFamily="2" charset="0"/>
            </a:endParaRPr>
          </a:p>
          <a:p>
            <a:r>
              <a:rPr lang="en-US" sz="1050" dirty="0">
                <a:latin typeface="Ebrima" panose="02000000000000000000" pitchFamily="2" charset="0"/>
                <a:ea typeface="Ebrima" panose="02000000000000000000" pitchFamily="2" charset="0"/>
                <a:cs typeface="Ebrima" panose="02000000000000000000" pitchFamily="2" charset="0"/>
              </a:rPr>
              <a:t>As with all genuine products, variations to the natural wood grain will mean there will be slight variations that may differ from the catalog images or samples. </a:t>
            </a:r>
            <a:endParaRPr lang="en-CA" sz="1050" dirty="0">
              <a:latin typeface="Ebrima" panose="02000000000000000000" pitchFamily="2" charset="0"/>
              <a:ea typeface="Ebrima" panose="02000000000000000000" pitchFamily="2" charset="0"/>
              <a:cs typeface="Ebrima" panose="02000000000000000000" pitchFamily="2" charset="0"/>
            </a:endParaRPr>
          </a:p>
          <a:p>
            <a:endParaRPr lang="en-US" sz="1050" dirty="0">
              <a:latin typeface="Ebrima" panose="02000000000000000000" pitchFamily="2" charset="0"/>
              <a:ea typeface="Ebrima" panose="02000000000000000000" pitchFamily="2" charset="0"/>
              <a:cs typeface="Ebrima" panose="02000000000000000000" pitchFamily="2" charset="0"/>
            </a:endParaRPr>
          </a:p>
          <a:p>
            <a:r>
              <a:rPr lang="en-US" sz="1050" dirty="0">
                <a:latin typeface="Ebrima" panose="02000000000000000000" pitchFamily="2" charset="0"/>
                <a:ea typeface="Ebrima" panose="02000000000000000000" pitchFamily="2" charset="0"/>
                <a:cs typeface="Ebrima" panose="02000000000000000000" pitchFamily="2" charset="0"/>
              </a:rPr>
              <a:t>A touch up pen has been included in the packaging should there be any imperfections caused by the shipping of this product.</a:t>
            </a:r>
            <a:endParaRPr lang="en-CA" sz="1050" dirty="0">
              <a:latin typeface="Ebrima" panose="02000000000000000000" pitchFamily="2" charset="0"/>
              <a:ea typeface="Ebrima" panose="02000000000000000000" pitchFamily="2" charset="0"/>
              <a:cs typeface="Ebrima" panose="02000000000000000000" pitchFamily="2" charset="0"/>
            </a:endParaRPr>
          </a:p>
        </p:txBody>
      </p:sp>
      <p:sp>
        <p:nvSpPr>
          <p:cNvPr id="8" name="TextBox 7">
            <a:extLst>
              <a:ext uri="{FF2B5EF4-FFF2-40B4-BE49-F238E27FC236}">
                <a16:creationId xmlns:a16="http://schemas.microsoft.com/office/drawing/2014/main" id="{639E7593-590B-45F4-A8AE-3A4CAA2C7DBA}"/>
              </a:ext>
            </a:extLst>
          </p:cNvPr>
          <p:cNvSpPr txBox="1"/>
          <p:nvPr/>
        </p:nvSpPr>
        <p:spPr>
          <a:xfrm>
            <a:off x="213014" y="263622"/>
            <a:ext cx="8717972" cy="646331"/>
          </a:xfrm>
          <a:prstGeom prst="rect">
            <a:avLst/>
          </a:prstGeom>
          <a:noFill/>
        </p:spPr>
        <p:txBody>
          <a:bodyPr wrap="square" rtlCol="0">
            <a:spAutoFit/>
          </a:bodyPr>
          <a:lstStyle/>
          <a:p>
            <a:pPr algn="ctr"/>
            <a:r>
              <a:rPr lang="en-US" altLang="zh-CN" dirty="0"/>
              <a:t>You have now successfully mounted your fireplace onto the wood surround.</a:t>
            </a:r>
          </a:p>
          <a:p>
            <a:pPr algn="ctr"/>
            <a:r>
              <a:rPr lang="en-US" altLang="zh-CN" dirty="0"/>
              <a:t>Next we will mount the fireplace to the wall.</a:t>
            </a:r>
            <a:endParaRPr lang="en-CA" sz="1050" dirty="0">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a:extLst>
              <a:ext uri="{FF2B5EF4-FFF2-40B4-BE49-F238E27FC236}">
                <a16:creationId xmlns:a16="http://schemas.microsoft.com/office/drawing/2014/main" id="{32C505F0-8C06-4DF1-B4A4-0EAB8DA4B3E4}"/>
              </a:ext>
            </a:extLst>
          </p:cNvPr>
          <p:cNvPicPr>
            <a:picLocks noChangeAspect="1" noChangeArrowheads="1"/>
          </p:cNvPicPr>
          <p:nvPr/>
        </p:nvPicPr>
        <p:blipFill>
          <a:blip r:embed="rId3" cstate="print"/>
          <a:srcRect/>
          <a:stretch>
            <a:fillRect/>
          </a:stretch>
        </p:blipFill>
        <p:spPr bwMode="auto">
          <a:xfrm>
            <a:off x="3739715" y="2000"/>
            <a:ext cx="5404285" cy="3456384"/>
          </a:xfrm>
          <a:prstGeom prst="rect">
            <a:avLst/>
          </a:prstGeom>
          <a:noFill/>
          <a:ln w="9525">
            <a:noFill/>
            <a:miter lim="800000"/>
            <a:headEnd/>
            <a:tailEnd/>
          </a:ln>
        </p:spPr>
      </p:pic>
      <p:sp>
        <p:nvSpPr>
          <p:cNvPr id="13" name="Rectangle 12">
            <a:extLst>
              <a:ext uri="{FF2B5EF4-FFF2-40B4-BE49-F238E27FC236}">
                <a16:creationId xmlns:a16="http://schemas.microsoft.com/office/drawing/2014/main" id="{CFC90E1F-1507-40D3-B41F-41F5F980F4E7}"/>
              </a:ext>
            </a:extLst>
          </p:cNvPr>
          <p:cNvSpPr/>
          <p:nvPr/>
        </p:nvSpPr>
        <p:spPr>
          <a:xfrm>
            <a:off x="0" y="3109264"/>
            <a:ext cx="9180512" cy="394901"/>
          </a:xfrm>
          <a:prstGeom prst="rect">
            <a:avLst/>
          </a:prstGeom>
          <a:solidFill>
            <a:schemeClr val="accent2"/>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Picture 29" descr="A close up of a logo&#10;&#10;Description generated with very high confidence">
            <a:extLst>
              <a:ext uri="{FF2B5EF4-FFF2-40B4-BE49-F238E27FC236}">
                <a16:creationId xmlns:a16="http://schemas.microsoft.com/office/drawing/2014/main" id="{90DF92BD-DA0C-4B6B-B0FB-9525D12358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341" t="36383" r="18634" b="43095"/>
          <a:stretch/>
        </p:blipFill>
        <p:spPr>
          <a:xfrm>
            <a:off x="7596336" y="3122512"/>
            <a:ext cx="1440160" cy="374254"/>
          </a:xfrm>
          <a:prstGeom prst="rect">
            <a:avLst/>
          </a:prstGeom>
        </p:spPr>
      </p:pic>
      <p:sp>
        <p:nvSpPr>
          <p:cNvPr id="18" name="TextBox 17">
            <a:extLst>
              <a:ext uri="{FF2B5EF4-FFF2-40B4-BE49-F238E27FC236}">
                <a16:creationId xmlns:a16="http://schemas.microsoft.com/office/drawing/2014/main" id="{58ED1647-43F4-4E07-8142-ADDA0D7BF4DA}"/>
              </a:ext>
            </a:extLst>
          </p:cNvPr>
          <p:cNvSpPr txBox="1"/>
          <p:nvPr/>
        </p:nvSpPr>
        <p:spPr>
          <a:xfrm>
            <a:off x="248114" y="3549555"/>
            <a:ext cx="1207659" cy="523220"/>
          </a:xfrm>
          <a:prstGeom prst="rect">
            <a:avLst/>
          </a:prstGeom>
          <a:noFill/>
        </p:spPr>
        <p:txBody>
          <a:bodyPr wrap="square" rtlCol="0">
            <a:spAutoFit/>
          </a:bodyPr>
          <a:lstStyle/>
          <a:p>
            <a:r>
              <a:rPr lang="en-US" sz="2800" dirty="0">
                <a:solidFill>
                  <a:schemeClr val="accent2"/>
                </a:solidFill>
                <a:latin typeface="Forum" panose="02000000000000000000" pitchFamily="2" charset="0"/>
              </a:rPr>
              <a:t>NOTE:</a:t>
            </a:r>
            <a:endParaRPr lang="en-US" sz="1000" dirty="0">
              <a:solidFill>
                <a:schemeClr val="bg1"/>
              </a:solidFill>
            </a:endParaRPr>
          </a:p>
        </p:txBody>
      </p:sp>
      <p:sp>
        <p:nvSpPr>
          <p:cNvPr id="21" name="TextBox 20">
            <a:extLst>
              <a:ext uri="{FF2B5EF4-FFF2-40B4-BE49-F238E27FC236}">
                <a16:creationId xmlns:a16="http://schemas.microsoft.com/office/drawing/2014/main" id="{C7481CB9-385B-4DF6-AD10-0AD28BD37B29}"/>
              </a:ext>
            </a:extLst>
          </p:cNvPr>
          <p:cNvSpPr txBox="1"/>
          <p:nvPr/>
        </p:nvSpPr>
        <p:spPr>
          <a:xfrm>
            <a:off x="289545" y="4142909"/>
            <a:ext cx="2376264" cy="861774"/>
          </a:xfrm>
          <a:prstGeom prst="rect">
            <a:avLst/>
          </a:prstGeom>
          <a:noFill/>
        </p:spPr>
        <p:txBody>
          <a:bodyPr wrap="square" rtlCol="0">
            <a:spAutoFit/>
          </a:bodyPr>
          <a:lstStyle/>
          <a:p>
            <a:r>
              <a:rPr lang="en-US" sz="1000" dirty="0">
                <a:solidFill>
                  <a:schemeClr val="accent2"/>
                </a:solidFill>
              </a:rPr>
              <a:t>1. </a:t>
            </a:r>
            <a:r>
              <a:rPr lang="en-US" sz="1000" dirty="0"/>
              <a:t>Select a location that is not prone to</a:t>
            </a:r>
          </a:p>
          <a:p>
            <a:r>
              <a:rPr lang="en-US" sz="1000" dirty="0"/>
              <a:t>moisture and is locates at least 0.91</a:t>
            </a:r>
          </a:p>
          <a:p>
            <a:r>
              <a:rPr lang="en-US" sz="1000" dirty="0"/>
              <a:t>m or 3 feet away from combustible</a:t>
            </a:r>
          </a:p>
          <a:p>
            <a:r>
              <a:rPr lang="en-US" sz="1000" dirty="0"/>
              <a:t>materials such as curtains or drapes,</a:t>
            </a:r>
          </a:p>
          <a:p>
            <a:r>
              <a:rPr lang="en-CA" sz="1000" dirty="0"/>
              <a:t>furniture, bedding, paper, etc.</a:t>
            </a:r>
          </a:p>
        </p:txBody>
      </p:sp>
      <p:sp>
        <p:nvSpPr>
          <p:cNvPr id="22" name="TextBox 21">
            <a:extLst>
              <a:ext uri="{FF2B5EF4-FFF2-40B4-BE49-F238E27FC236}">
                <a16:creationId xmlns:a16="http://schemas.microsoft.com/office/drawing/2014/main" id="{4C11C88F-F256-49C2-BA6A-6F502D5B5997}"/>
              </a:ext>
            </a:extLst>
          </p:cNvPr>
          <p:cNvSpPr txBox="1"/>
          <p:nvPr/>
        </p:nvSpPr>
        <p:spPr>
          <a:xfrm>
            <a:off x="2568086" y="4128977"/>
            <a:ext cx="1801051" cy="553998"/>
          </a:xfrm>
          <a:prstGeom prst="rect">
            <a:avLst/>
          </a:prstGeom>
          <a:noFill/>
        </p:spPr>
        <p:txBody>
          <a:bodyPr wrap="square" rtlCol="0">
            <a:spAutoFit/>
          </a:bodyPr>
          <a:lstStyle/>
          <a:p>
            <a:r>
              <a:rPr lang="en-US" sz="1000" dirty="0">
                <a:solidFill>
                  <a:schemeClr val="accent2"/>
                </a:solidFill>
              </a:rPr>
              <a:t>2. </a:t>
            </a:r>
            <a:r>
              <a:rPr lang="en-US" sz="1000" dirty="0"/>
              <a:t>Using a spirit level select a position in which to mount the fireplace </a:t>
            </a:r>
            <a:r>
              <a:rPr lang="en-CA" sz="1000" dirty="0"/>
              <a:t>horizontally.</a:t>
            </a:r>
          </a:p>
        </p:txBody>
      </p:sp>
      <p:sp>
        <p:nvSpPr>
          <p:cNvPr id="23" name="TextBox 22">
            <a:extLst>
              <a:ext uri="{FF2B5EF4-FFF2-40B4-BE49-F238E27FC236}">
                <a16:creationId xmlns:a16="http://schemas.microsoft.com/office/drawing/2014/main" id="{0E850EBC-086D-4F54-8E12-AD19D077601E}"/>
              </a:ext>
            </a:extLst>
          </p:cNvPr>
          <p:cNvSpPr txBox="1"/>
          <p:nvPr/>
        </p:nvSpPr>
        <p:spPr>
          <a:xfrm>
            <a:off x="289545" y="5164605"/>
            <a:ext cx="2376264" cy="1477328"/>
          </a:xfrm>
          <a:prstGeom prst="rect">
            <a:avLst/>
          </a:prstGeom>
          <a:noFill/>
        </p:spPr>
        <p:txBody>
          <a:bodyPr wrap="square" rtlCol="0">
            <a:spAutoFit/>
          </a:bodyPr>
          <a:lstStyle/>
          <a:p>
            <a:r>
              <a:rPr lang="en-US" sz="1000" dirty="0">
                <a:solidFill>
                  <a:schemeClr val="accent2"/>
                </a:solidFill>
              </a:rPr>
              <a:t>3. </a:t>
            </a:r>
            <a:r>
              <a:rPr lang="en-US" sz="1000" dirty="0"/>
              <a:t>Check the wall to ensure there is no</a:t>
            </a:r>
          </a:p>
          <a:p>
            <a:r>
              <a:rPr lang="en-US" sz="1000" dirty="0"/>
              <a:t>wiring, pipe wires etc. in the area to be</a:t>
            </a:r>
          </a:p>
          <a:p>
            <a:r>
              <a:rPr lang="en-US" sz="1000" dirty="0"/>
              <a:t>drilled. Drill 8 or more pilot holes</a:t>
            </a:r>
          </a:p>
          <a:p>
            <a:r>
              <a:rPr lang="en-US" sz="1000" dirty="0"/>
              <a:t>depending on the size of the unit</a:t>
            </a:r>
          </a:p>
          <a:p>
            <a:r>
              <a:rPr lang="en-CA" sz="1000" dirty="0"/>
              <a:t>purchased, (8mm diameter &amp; 40mm</a:t>
            </a:r>
          </a:p>
          <a:p>
            <a:r>
              <a:rPr lang="en-US" sz="1000" dirty="0"/>
              <a:t>depth) using a suitable size drill bit</a:t>
            </a:r>
          </a:p>
          <a:p>
            <a:r>
              <a:rPr lang="en-US" sz="1000" dirty="0"/>
              <a:t>and insert the wall plugs into the pilot</a:t>
            </a:r>
          </a:p>
          <a:p>
            <a:r>
              <a:rPr lang="en-CA" sz="1000" dirty="0"/>
              <a:t>holes.</a:t>
            </a:r>
          </a:p>
          <a:p>
            <a:endParaRPr lang="en-CA" sz="1000" dirty="0">
              <a:solidFill>
                <a:schemeClr val="accent2"/>
              </a:solidFill>
            </a:endParaRPr>
          </a:p>
        </p:txBody>
      </p:sp>
      <p:sp>
        <p:nvSpPr>
          <p:cNvPr id="24" name="TextBox 23">
            <a:extLst>
              <a:ext uri="{FF2B5EF4-FFF2-40B4-BE49-F238E27FC236}">
                <a16:creationId xmlns:a16="http://schemas.microsoft.com/office/drawing/2014/main" id="{C6BCC6DE-5C75-416A-B472-77A2BBF4BC3D}"/>
              </a:ext>
            </a:extLst>
          </p:cNvPr>
          <p:cNvSpPr txBox="1"/>
          <p:nvPr/>
        </p:nvSpPr>
        <p:spPr>
          <a:xfrm>
            <a:off x="2590758" y="4938901"/>
            <a:ext cx="2079212" cy="553998"/>
          </a:xfrm>
          <a:prstGeom prst="rect">
            <a:avLst/>
          </a:prstGeom>
          <a:noFill/>
        </p:spPr>
        <p:txBody>
          <a:bodyPr wrap="square" rtlCol="0">
            <a:spAutoFit/>
          </a:bodyPr>
          <a:lstStyle/>
          <a:p>
            <a:r>
              <a:rPr lang="en-US" sz="1000" dirty="0">
                <a:solidFill>
                  <a:schemeClr val="accent2"/>
                </a:solidFill>
              </a:rPr>
              <a:t>4. </a:t>
            </a:r>
            <a:r>
              <a:rPr lang="en-US" sz="1000" dirty="0"/>
              <a:t>Remove the hanger from the fireplace by removing the screws.</a:t>
            </a:r>
          </a:p>
          <a:p>
            <a:r>
              <a:rPr lang="en-CA" sz="1000" dirty="0">
                <a:solidFill>
                  <a:schemeClr val="accent2"/>
                </a:solidFill>
              </a:rPr>
              <a:t>See image above.</a:t>
            </a:r>
            <a:r>
              <a:rPr lang="en-US" sz="1000" dirty="0">
                <a:solidFill>
                  <a:schemeClr val="bg1"/>
                </a:solidFill>
              </a:rPr>
              <a:t> </a:t>
            </a:r>
            <a:endParaRPr lang="en-CA" sz="1000" dirty="0">
              <a:solidFill>
                <a:schemeClr val="accent2"/>
              </a:solidFill>
            </a:endParaRPr>
          </a:p>
        </p:txBody>
      </p:sp>
      <p:pic>
        <p:nvPicPr>
          <p:cNvPr id="25" name="Picture 2">
            <a:extLst>
              <a:ext uri="{FF2B5EF4-FFF2-40B4-BE49-F238E27FC236}">
                <a16:creationId xmlns:a16="http://schemas.microsoft.com/office/drawing/2014/main" id="{8A8247D5-3991-426A-81E4-ABC0F0A81F62}"/>
              </a:ext>
            </a:extLst>
          </p:cNvPr>
          <p:cNvPicPr>
            <a:picLocks noChangeAspect="1" noChangeArrowheads="1"/>
          </p:cNvPicPr>
          <p:nvPr/>
        </p:nvPicPr>
        <p:blipFill rotWithShape="1">
          <a:blip r:embed="rId5" cstate="print"/>
          <a:srcRect r="2332"/>
          <a:stretch/>
        </p:blipFill>
        <p:spPr bwMode="auto">
          <a:xfrm>
            <a:off x="7287986" y="4235549"/>
            <a:ext cx="1569435" cy="2282836"/>
          </a:xfrm>
          <a:prstGeom prst="rect">
            <a:avLst/>
          </a:prstGeom>
          <a:noFill/>
          <a:ln w="9525">
            <a:noFill/>
            <a:miter lim="800000"/>
            <a:headEnd/>
            <a:tailEnd/>
          </a:ln>
        </p:spPr>
      </p:pic>
      <p:pic>
        <p:nvPicPr>
          <p:cNvPr id="26" name="Picture 25">
            <a:extLst>
              <a:ext uri="{FF2B5EF4-FFF2-40B4-BE49-F238E27FC236}">
                <a16:creationId xmlns:a16="http://schemas.microsoft.com/office/drawing/2014/main" id="{54C8BD47-94CD-408E-9288-F46D8CF35983}"/>
              </a:ext>
            </a:extLst>
          </p:cNvPr>
          <p:cNvPicPr>
            <a:picLocks noChangeAspect="1"/>
          </p:cNvPicPr>
          <p:nvPr/>
        </p:nvPicPr>
        <p:blipFill rotWithShape="1">
          <a:blip r:embed="rId6"/>
          <a:srcRect l="1458" r="10856"/>
          <a:stretch/>
        </p:blipFill>
        <p:spPr>
          <a:xfrm>
            <a:off x="4801268" y="4541723"/>
            <a:ext cx="2195736" cy="1582411"/>
          </a:xfrm>
          <a:prstGeom prst="rect">
            <a:avLst/>
          </a:prstGeom>
        </p:spPr>
      </p:pic>
      <p:sp>
        <p:nvSpPr>
          <p:cNvPr id="27" name="TextBox 26">
            <a:extLst>
              <a:ext uri="{FF2B5EF4-FFF2-40B4-BE49-F238E27FC236}">
                <a16:creationId xmlns:a16="http://schemas.microsoft.com/office/drawing/2014/main" id="{ADC5367D-BBB1-4F39-9467-198234277FAC}"/>
              </a:ext>
            </a:extLst>
          </p:cNvPr>
          <p:cNvSpPr txBox="1"/>
          <p:nvPr/>
        </p:nvSpPr>
        <p:spPr>
          <a:xfrm>
            <a:off x="1205373" y="3623482"/>
            <a:ext cx="7631952" cy="400110"/>
          </a:xfrm>
          <a:prstGeom prst="rect">
            <a:avLst/>
          </a:prstGeom>
          <a:noFill/>
        </p:spPr>
        <p:txBody>
          <a:bodyPr wrap="square" rtlCol="0">
            <a:spAutoFit/>
          </a:bodyPr>
          <a:lstStyle/>
          <a:p>
            <a:r>
              <a:rPr lang="en-US" sz="1000" dirty="0"/>
              <a:t>Due to the many different materials used to build walls, it is highly recommended that you consult your local builder before you install this fireplace on a wall.</a:t>
            </a:r>
          </a:p>
        </p:txBody>
      </p:sp>
      <p:pic>
        <p:nvPicPr>
          <p:cNvPr id="32" name="Picture 3">
            <a:extLst>
              <a:ext uri="{FF2B5EF4-FFF2-40B4-BE49-F238E27FC236}">
                <a16:creationId xmlns:a16="http://schemas.microsoft.com/office/drawing/2014/main" id="{A2316B77-4D93-40AC-B674-4B67D77F22AB}"/>
              </a:ext>
            </a:extLst>
          </p:cNvPr>
          <p:cNvPicPr>
            <a:picLocks noChangeAspect="1" noChangeArrowheads="1"/>
          </p:cNvPicPr>
          <p:nvPr/>
        </p:nvPicPr>
        <p:blipFill>
          <a:blip r:embed="rId7" cstate="print"/>
          <a:srcRect/>
          <a:stretch>
            <a:fillRect/>
          </a:stretch>
        </p:blipFill>
        <p:spPr bwMode="auto">
          <a:xfrm>
            <a:off x="355339" y="56208"/>
            <a:ext cx="2434910" cy="2304256"/>
          </a:xfrm>
          <a:prstGeom prst="rect">
            <a:avLst/>
          </a:prstGeom>
          <a:noFill/>
          <a:ln w="9525">
            <a:noFill/>
            <a:miter lim="800000"/>
            <a:headEnd/>
            <a:tailEnd/>
          </a:ln>
        </p:spPr>
      </p:pic>
      <p:sp>
        <p:nvSpPr>
          <p:cNvPr id="2" name="Oval 1">
            <a:extLst>
              <a:ext uri="{FF2B5EF4-FFF2-40B4-BE49-F238E27FC236}">
                <a16:creationId xmlns:a16="http://schemas.microsoft.com/office/drawing/2014/main" id="{298AFBD1-0699-4EF5-817A-D341300FD234}"/>
              </a:ext>
            </a:extLst>
          </p:cNvPr>
          <p:cNvSpPr/>
          <p:nvPr/>
        </p:nvSpPr>
        <p:spPr>
          <a:xfrm>
            <a:off x="1572794" y="482322"/>
            <a:ext cx="572756" cy="5727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a:extLst>
              <a:ext uri="{FF2B5EF4-FFF2-40B4-BE49-F238E27FC236}">
                <a16:creationId xmlns:a16="http://schemas.microsoft.com/office/drawing/2014/main" id="{13B26C16-19B2-4BFF-BB20-6C237E14E44E}"/>
              </a:ext>
            </a:extLst>
          </p:cNvPr>
          <p:cNvSpPr txBox="1"/>
          <p:nvPr/>
        </p:nvSpPr>
        <p:spPr>
          <a:xfrm>
            <a:off x="4839434" y="4056005"/>
            <a:ext cx="2079212" cy="246221"/>
          </a:xfrm>
          <a:prstGeom prst="rect">
            <a:avLst/>
          </a:prstGeom>
          <a:noFill/>
        </p:spPr>
        <p:txBody>
          <a:bodyPr wrap="square" rtlCol="0">
            <a:spAutoFit/>
          </a:bodyPr>
          <a:lstStyle/>
          <a:p>
            <a:r>
              <a:rPr lang="en-US" sz="1000" dirty="0">
                <a:solidFill>
                  <a:schemeClr val="accent2"/>
                </a:solidFill>
              </a:rPr>
              <a:t>As it appears in your manual:</a:t>
            </a:r>
            <a:endParaRPr lang="en-CA" sz="1000" dirty="0">
              <a:solidFill>
                <a:schemeClr val="accent2"/>
              </a:solidFill>
            </a:endParaRPr>
          </a:p>
        </p:txBody>
      </p:sp>
      <p:cxnSp>
        <p:nvCxnSpPr>
          <p:cNvPr id="35" name="直接箭头连接符 4">
            <a:extLst>
              <a:ext uri="{FF2B5EF4-FFF2-40B4-BE49-F238E27FC236}">
                <a16:creationId xmlns:a16="http://schemas.microsoft.com/office/drawing/2014/main" id="{BADB37DA-B7C4-4F69-B246-C61D27934D26}"/>
              </a:ext>
            </a:extLst>
          </p:cNvPr>
          <p:cNvCxnSpPr>
            <a:cxnSpLocks/>
          </p:cNvCxnSpPr>
          <p:nvPr/>
        </p:nvCxnSpPr>
        <p:spPr>
          <a:xfrm>
            <a:off x="2830441" y="1549030"/>
            <a:ext cx="24750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2AF8440-03E6-41C7-9BDC-4BBE6E7BDDB0}"/>
              </a:ext>
            </a:extLst>
          </p:cNvPr>
          <p:cNvSpPr/>
          <p:nvPr/>
        </p:nvSpPr>
        <p:spPr>
          <a:xfrm>
            <a:off x="4774865" y="3962247"/>
            <a:ext cx="4121021" cy="278322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a:extLst>
              <a:ext uri="{FF2B5EF4-FFF2-40B4-BE49-F238E27FC236}">
                <a16:creationId xmlns:a16="http://schemas.microsoft.com/office/drawing/2014/main" id="{A4FBBFB3-5101-4F25-ACF4-49C6B4123BEA}"/>
              </a:ext>
            </a:extLst>
          </p:cNvPr>
          <p:cNvSpPr txBox="1"/>
          <p:nvPr/>
        </p:nvSpPr>
        <p:spPr>
          <a:xfrm>
            <a:off x="5635322" y="2365148"/>
            <a:ext cx="1961014" cy="553998"/>
          </a:xfrm>
          <a:prstGeom prst="rect">
            <a:avLst/>
          </a:prstGeom>
          <a:noFill/>
        </p:spPr>
        <p:txBody>
          <a:bodyPr wrap="square" rtlCol="0">
            <a:spAutoFit/>
          </a:bodyPr>
          <a:lstStyle/>
          <a:p>
            <a:r>
              <a:rPr lang="en-US" sz="1000" b="1" dirty="0">
                <a:solidFill>
                  <a:schemeClr val="accent2"/>
                </a:solidFill>
              </a:rPr>
              <a:t>WARNING: Be sure that the bolts have been properly anchored to withstand </a:t>
            </a:r>
            <a:r>
              <a:rPr lang="en-CA" sz="1000" b="1" dirty="0">
                <a:solidFill>
                  <a:schemeClr val="accent2"/>
                </a:solidFill>
              </a:rPr>
              <a:t>the weight.</a:t>
            </a:r>
            <a:endParaRPr lang="en-CA" sz="1000" dirty="0">
              <a:solidFill>
                <a:schemeClr val="accent2"/>
              </a:solidFill>
            </a:endParaRPr>
          </a:p>
        </p:txBody>
      </p:sp>
      <p:grpSp>
        <p:nvGrpSpPr>
          <p:cNvPr id="39" name="Group 38">
            <a:extLst>
              <a:ext uri="{FF2B5EF4-FFF2-40B4-BE49-F238E27FC236}">
                <a16:creationId xmlns:a16="http://schemas.microsoft.com/office/drawing/2014/main" id="{2D7AB230-BD88-49A9-8F55-A7AAE8209AC9}"/>
              </a:ext>
            </a:extLst>
          </p:cNvPr>
          <p:cNvGrpSpPr/>
          <p:nvPr/>
        </p:nvGrpSpPr>
        <p:grpSpPr>
          <a:xfrm>
            <a:off x="5084458" y="2394891"/>
            <a:ext cx="696001" cy="578463"/>
            <a:chOff x="7624622" y="5402065"/>
            <a:chExt cx="696001" cy="578463"/>
          </a:xfrm>
        </p:grpSpPr>
        <p:sp>
          <p:nvSpPr>
            <p:cNvPr id="40" name="Isosceles Triangle 39">
              <a:extLst>
                <a:ext uri="{FF2B5EF4-FFF2-40B4-BE49-F238E27FC236}">
                  <a16:creationId xmlns:a16="http://schemas.microsoft.com/office/drawing/2014/main" id="{A5108B55-073E-4D1B-AC4C-54EF13ED9F1B}"/>
                </a:ext>
              </a:extLst>
            </p:cNvPr>
            <p:cNvSpPr/>
            <p:nvPr/>
          </p:nvSpPr>
          <p:spPr>
            <a:xfrm>
              <a:off x="7624622" y="5402065"/>
              <a:ext cx="476963" cy="445904"/>
            </a:xfrm>
            <a:prstGeom prst="triangle">
              <a:avLst/>
            </a:prstGeom>
            <a:solidFill>
              <a:schemeClr val="bg1"/>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40">
              <a:extLst>
                <a:ext uri="{FF2B5EF4-FFF2-40B4-BE49-F238E27FC236}">
                  <a16:creationId xmlns:a16="http://schemas.microsoft.com/office/drawing/2014/main" id="{F16D3487-BBB5-420F-A6A7-79C10EECFF21}"/>
                </a:ext>
              </a:extLst>
            </p:cNvPr>
            <p:cNvSpPr txBox="1"/>
            <p:nvPr/>
          </p:nvSpPr>
          <p:spPr>
            <a:xfrm>
              <a:off x="7730964" y="5518863"/>
              <a:ext cx="589659" cy="461665"/>
            </a:xfrm>
            <a:prstGeom prst="rect">
              <a:avLst/>
            </a:prstGeom>
            <a:noFill/>
          </p:spPr>
          <p:txBody>
            <a:bodyPr wrap="square" rtlCol="0">
              <a:spAutoFit/>
            </a:bodyPr>
            <a:lstStyle/>
            <a:p>
              <a:r>
                <a:rPr lang="en-CA" sz="2400" dirty="0">
                  <a:solidFill>
                    <a:schemeClr val="accent2"/>
                  </a:solidFill>
                  <a:latin typeface="Myanmar Text" panose="020B0502040204020203" pitchFamily="34" charset="0"/>
                  <a:cs typeface="Myanmar Text" panose="020B0502040204020203" pitchFamily="34" charset="0"/>
                </a:rPr>
                <a:t>!</a:t>
              </a:r>
            </a:p>
          </p:txBody>
        </p:sp>
      </p:grpSp>
      <p:sp>
        <p:nvSpPr>
          <p:cNvPr id="42" name="TextBox 41">
            <a:extLst>
              <a:ext uri="{FF2B5EF4-FFF2-40B4-BE49-F238E27FC236}">
                <a16:creationId xmlns:a16="http://schemas.microsoft.com/office/drawing/2014/main" id="{4F646350-A3FE-44C9-A0FF-5AEBF89C0AB4}"/>
              </a:ext>
            </a:extLst>
          </p:cNvPr>
          <p:cNvSpPr txBox="1"/>
          <p:nvPr/>
        </p:nvSpPr>
        <p:spPr>
          <a:xfrm>
            <a:off x="2590758" y="5823642"/>
            <a:ext cx="2376264" cy="400110"/>
          </a:xfrm>
          <a:prstGeom prst="rect">
            <a:avLst/>
          </a:prstGeom>
          <a:noFill/>
        </p:spPr>
        <p:txBody>
          <a:bodyPr wrap="square" rtlCol="0">
            <a:spAutoFit/>
          </a:bodyPr>
          <a:lstStyle/>
          <a:p>
            <a:r>
              <a:rPr lang="en-US" sz="1000" dirty="0">
                <a:solidFill>
                  <a:schemeClr val="accent2"/>
                </a:solidFill>
              </a:rPr>
              <a:t>5. </a:t>
            </a:r>
            <a:r>
              <a:rPr lang="en-US" sz="1000" dirty="0"/>
              <a:t>Fasten the hanger to the wall.</a:t>
            </a:r>
            <a:endParaRPr lang="en-US" sz="1000" dirty="0">
              <a:solidFill>
                <a:schemeClr val="bg1"/>
              </a:solidFill>
            </a:endParaRPr>
          </a:p>
          <a:p>
            <a:r>
              <a:rPr lang="en-CA" sz="1000" dirty="0">
                <a:solidFill>
                  <a:schemeClr val="accent2"/>
                </a:solidFill>
              </a:rPr>
              <a:t>See image above.</a:t>
            </a:r>
            <a:r>
              <a:rPr lang="en-US" sz="1000" dirty="0">
                <a:solidFill>
                  <a:schemeClr val="bg1"/>
                </a:solidFill>
              </a:rPr>
              <a:t> </a:t>
            </a:r>
            <a:endParaRPr lang="en-CA" sz="1000" dirty="0">
              <a:solidFill>
                <a:schemeClr val="accent2"/>
              </a:solidFill>
            </a:endParaRPr>
          </a:p>
        </p:txBody>
      </p:sp>
    </p:spTree>
    <p:extLst>
      <p:ext uri="{BB962C8B-B14F-4D97-AF65-F5344CB8AC3E}">
        <p14:creationId xmlns:p14="http://schemas.microsoft.com/office/powerpoint/2010/main" val="381442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6120</TotalTime>
  <Words>1391</Words>
  <Application>Microsoft Office PowerPoint</Application>
  <PresentationFormat>On-screen Show (4:3)</PresentationFormat>
  <Paragraphs>106</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等线</vt:lpstr>
      <vt:lpstr>Arial</vt:lpstr>
      <vt:lpstr>Calibri</vt:lpstr>
      <vt:lpstr>Calibri Light</vt:lpstr>
      <vt:lpstr>Ebrima</vt:lpstr>
      <vt:lpstr>Eras Light ITC</vt:lpstr>
      <vt:lpstr>Forum</vt:lpstr>
      <vt:lpstr>Myanmar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Owner</dc:creator>
  <cp:lastModifiedBy>Owner</cp:lastModifiedBy>
  <cp:revision>56</cp:revision>
  <dcterms:modified xsi:type="dcterms:W3CDTF">2018-07-19T16:02:01Z</dcterms:modified>
</cp:coreProperties>
</file>